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85" r:id="rId4"/>
    <p:sldId id="258" r:id="rId5"/>
    <p:sldId id="284" r:id="rId6"/>
    <p:sldId id="287" r:id="rId7"/>
    <p:sldId id="261" r:id="rId8"/>
    <p:sldId id="266" r:id="rId9"/>
    <p:sldId id="289" r:id="rId10"/>
    <p:sldId id="286" r:id="rId11"/>
    <p:sldId id="268" r:id="rId12"/>
    <p:sldId id="288" r:id="rId13"/>
    <p:sldId id="260" r:id="rId14"/>
    <p:sldId id="265" r:id="rId15"/>
    <p:sldId id="290" r:id="rId16"/>
    <p:sldId id="281" r:id="rId17"/>
    <p:sldId id="280" r:id="rId18"/>
    <p:sldId id="279" r:id="rId19"/>
  </p:sldIdLst>
  <p:sldSz cx="9144000" cy="5143500" type="screen16x9"/>
  <p:notesSz cx="6858000" cy="9144000"/>
  <p:embeddedFontLst>
    <p:embeddedFont>
      <p:font typeface="Droid Serif"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presentationPr>
</file>

<file path=ppt/tableStyles.xml><?xml version="1.0" encoding="utf-8"?>
<a:tblStyleLst xmlns:a="http://schemas.openxmlformats.org/drawingml/2006/main" def="{84D2713A-CABC-447D-9281-2EBB90238060}">
  <a:tblStyle styleId="{84D2713A-CABC-447D-9281-2EBB9023806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78"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214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1CD914-148E-45A9-A529-913457DEF543}" type="datetimeFigureOut">
              <a:rPr lang="en-US" smtClean="0"/>
              <a:t>5/2/2017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03A54-4217-4AD3-84E5-D9DBFE99807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grpSp>
        <p:nvGrpSpPr>
          <p:cNvPr id="11" name="Shape 11"/>
          <p:cNvGrpSpPr/>
          <p:nvPr/>
        </p:nvGrpSpPr>
        <p:grpSpPr>
          <a:xfrm rot="10800000" flipH="1">
            <a:off x="3558544" y="-125"/>
            <a:ext cx="953311" cy="5143625"/>
            <a:chOff x="1962000" y="-125"/>
            <a:chExt cx="953311" cy="5143625"/>
          </a:xfrm>
        </p:grpSpPr>
        <p:sp>
          <p:nvSpPr>
            <p:cNvPr id="12" name="Shape 12"/>
            <p:cNvSpPr/>
            <p:nvPr/>
          </p:nvSpPr>
          <p:spPr>
            <a:xfrm rot="10800000" flipH="1">
              <a:off x="2469211" y="0"/>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flipH="1">
              <a:off x="2207412" y="0"/>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4965100" y="1991825"/>
            <a:ext cx="3704400" cy="1159800"/>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a:off x="200" y="877900"/>
            <a:ext cx="658200" cy="6591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sp>
        <p:nvSpPr>
          <p:cNvPr id="33" name="Shape 33"/>
          <p:cNvSpPr txBox="1">
            <a:spLocks noGrp="1"/>
          </p:cNvSpPr>
          <p:nvPr>
            <p:ph type="body" idx="1"/>
          </p:nvPr>
        </p:nvSpPr>
        <p:spPr>
          <a:xfrm>
            <a:off x="985175" y="766700"/>
            <a:ext cx="4486200" cy="3730800"/>
          </a:xfrm>
          <a:prstGeom prst="rect">
            <a:avLst/>
          </a:prstGeom>
        </p:spPr>
        <p:txBody>
          <a:bodyPr lIns="91425" tIns="91425" rIns="91425" bIns="91425" anchor="t" anchorCtr="0"/>
          <a:lstStyle>
            <a:lvl1pPr lvl="0" rtl="0">
              <a:spcBef>
                <a:spcPts val="0"/>
              </a:spcBef>
              <a:buSzPct val="100000"/>
              <a:buFont typeface="Droid Serif"/>
              <a:defRPr sz="3000" i="1">
                <a:latin typeface="Droid Serif"/>
                <a:ea typeface="Droid Serif"/>
                <a:cs typeface="Droid Serif"/>
                <a:sym typeface="Droid Serif"/>
              </a:defRPr>
            </a:lvl1pPr>
            <a:lvl2pPr lvl="1" rtl="0">
              <a:spcBef>
                <a:spcPts val="0"/>
              </a:spcBef>
              <a:buSzPct val="100000"/>
              <a:buFont typeface="Droid Serif"/>
              <a:defRPr sz="3000" i="1">
                <a:latin typeface="Droid Serif"/>
                <a:ea typeface="Droid Serif"/>
                <a:cs typeface="Droid Serif"/>
                <a:sym typeface="Droid Serif"/>
              </a:defRPr>
            </a:lvl2pPr>
            <a:lvl3pPr lvl="2" rtl="0">
              <a:spcBef>
                <a:spcPts val="0"/>
              </a:spcBef>
              <a:buSzPct val="100000"/>
              <a:buFont typeface="Droid Serif"/>
              <a:defRPr sz="3000" i="1">
                <a:latin typeface="Droid Serif"/>
                <a:ea typeface="Droid Serif"/>
                <a:cs typeface="Droid Serif"/>
                <a:sym typeface="Droid Serif"/>
              </a:defRPr>
            </a:lvl3pPr>
            <a:lvl4pPr lvl="3" rtl="0">
              <a:spcBef>
                <a:spcPts val="0"/>
              </a:spcBef>
              <a:buSzPct val="100000"/>
              <a:buFont typeface="Droid Serif"/>
              <a:defRPr sz="3000" i="1">
                <a:latin typeface="Droid Serif"/>
                <a:ea typeface="Droid Serif"/>
                <a:cs typeface="Droid Serif"/>
                <a:sym typeface="Droid Serif"/>
              </a:defRPr>
            </a:lvl4pPr>
            <a:lvl5pPr lvl="4" rtl="0">
              <a:spcBef>
                <a:spcPts val="0"/>
              </a:spcBef>
              <a:buSzPct val="100000"/>
              <a:buFont typeface="Droid Serif"/>
              <a:defRPr sz="3000" i="1">
                <a:latin typeface="Droid Serif"/>
                <a:ea typeface="Droid Serif"/>
                <a:cs typeface="Droid Serif"/>
                <a:sym typeface="Droid Serif"/>
              </a:defRPr>
            </a:lvl5pPr>
            <a:lvl6pPr lvl="5" rtl="0">
              <a:spcBef>
                <a:spcPts val="0"/>
              </a:spcBef>
              <a:buSzPct val="100000"/>
              <a:buFont typeface="Droid Serif"/>
              <a:defRPr sz="3000" i="1">
                <a:latin typeface="Droid Serif"/>
                <a:ea typeface="Droid Serif"/>
                <a:cs typeface="Droid Serif"/>
                <a:sym typeface="Droid Serif"/>
              </a:defRPr>
            </a:lvl6pPr>
            <a:lvl7pPr lvl="6" rtl="0">
              <a:spcBef>
                <a:spcPts val="0"/>
              </a:spcBef>
              <a:buSzPct val="100000"/>
              <a:buFont typeface="Droid Serif"/>
              <a:defRPr sz="3000" i="1">
                <a:latin typeface="Droid Serif"/>
                <a:ea typeface="Droid Serif"/>
                <a:cs typeface="Droid Serif"/>
                <a:sym typeface="Droid Serif"/>
              </a:defRPr>
            </a:lvl7pPr>
            <a:lvl8pPr lvl="7" rtl="0">
              <a:spcBef>
                <a:spcPts val="0"/>
              </a:spcBef>
              <a:buSzPct val="100000"/>
              <a:buFont typeface="Droid Serif"/>
              <a:defRPr sz="3000" i="1">
                <a:latin typeface="Droid Serif"/>
                <a:ea typeface="Droid Serif"/>
                <a:cs typeface="Droid Serif"/>
                <a:sym typeface="Droid Serif"/>
              </a:defRPr>
            </a:lvl8pPr>
            <a:lvl9pPr lvl="8">
              <a:spcBef>
                <a:spcPts val="0"/>
              </a:spcBef>
              <a:buSzPct val="100000"/>
              <a:buFont typeface="Droid Serif"/>
              <a:defRPr sz="3000" i="1">
                <a:latin typeface="Droid Serif"/>
                <a:ea typeface="Droid Serif"/>
                <a:cs typeface="Droid Serif"/>
                <a:sym typeface="Droid Serif"/>
              </a:defRPr>
            </a:lvl9pPr>
          </a:lstStyle>
          <a:p>
            <a:endParaRPr/>
          </a:p>
        </p:txBody>
      </p:sp>
      <p:sp>
        <p:nvSpPr>
          <p:cNvPr id="34" name="Shape 34"/>
          <p:cNvSpPr txBox="1"/>
          <p:nvPr/>
        </p:nvSpPr>
        <p:spPr>
          <a:xfrm>
            <a:off x="0" y="785282"/>
            <a:ext cx="659100" cy="653700"/>
          </a:xfrm>
          <a:prstGeom prst="rect">
            <a:avLst/>
          </a:prstGeom>
          <a:noFill/>
          <a:ln>
            <a:noFill/>
          </a:ln>
        </p:spPr>
        <p:txBody>
          <a:bodyPr lIns="91425" tIns="91425" rIns="91425" bIns="91425" anchor="t" anchorCtr="0">
            <a:noAutofit/>
          </a:bodyPr>
          <a:lstStyle/>
          <a:p>
            <a:pPr lvl="0" algn="ctr">
              <a:spcBef>
                <a:spcPts val="0"/>
              </a:spcBef>
              <a:buNone/>
            </a:pPr>
            <a:r>
              <a:rPr lang="en" sz="7200" b="1">
                <a:solidFill>
                  <a:srgbClr val="FFFFFF"/>
                </a:solidFill>
                <a:latin typeface="Pontano Sans"/>
                <a:ea typeface="Pontano Sans"/>
                <a:cs typeface="Pontano Sans"/>
                <a:sym typeface="Pontano Sans"/>
              </a:rPr>
              <a:t>“</a:t>
            </a:r>
          </a:p>
        </p:txBody>
      </p:sp>
      <p:sp>
        <p:nvSpPr>
          <p:cNvPr id="35" name="Shape 35"/>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latin typeface="Droid Serif"/>
                <a:ea typeface="Droid Serif"/>
                <a:cs typeface="Droid Serif"/>
                <a:sym typeface="Droid Serif"/>
              </a:rPr>
              <a:pPr lvl="0">
                <a:spcBef>
                  <a:spcPts val="0"/>
                </a:spcBef>
                <a:buNone/>
              </a:pPr>
              <a:t>‹#›</a:t>
            </a:fld>
            <a:endParaRPr lang="en">
              <a:latin typeface="Droid Serif"/>
              <a:ea typeface="Droid Serif"/>
              <a:cs typeface="Droid Serif"/>
              <a:sym typeface="Droid Serif"/>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6"/>
        <p:cNvGrpSpPr/>
        <p:nvPr/>
      </p:nvGrpSpPr>
      <p:grpSpPr>
        <a:xfrm>
          <a:off x="0" y="0"/>
          <a:ext cx="0" cy="0"/>
          <a:chOff x="0" y="0"/>
          <a:chExt cx="0" cy="0"/>
        </a:xfrm>
      </p:grpSpPr>
      <p:sp>
        <p:nvSpPr>
          <p:cNvPr id="37" name="Shape 3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sp>
        <p:nvSpPr>
          <p:cNvPr id="43" name="Shape 43"/>
          <p:cNvSpPr txBox="1">
            <a:spLocks noGrp="1"/>
          </p:cNvSpPr>
          <p:nvPr>
            <p:ph type="title"/>
          </p:nvPr>
        </p:nvSpPr>
        <p:spPr>
          <a:xfrm>
            <a:off x="457200" y="563299"/>
            <a:ext cx="5301300" cy="727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body" idx="1"/>
          </p:nvPr>
        </p:nvSpPr>
        <p:spPr>
          <a:xfrm>
            <a:off x="457200" y="1406944"/>
            <a:ext cx="5301300" cy="3161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6"/>
        <p:cNvGrpSpPr/>
        <p:nvPr/>
      </p:nvGrpSpPr>
      <p:grpSpPr>
        <a:xfrm>
          <a:off x="0" y="0"/>
          <a:ext cx="0" cy="0"/>
          <a:chOff x="0" y="0"/>
          <a:chExt cx="0" cy="0"/>
        </a:xfrm>
      </p:grpSpPr>
      <p:sp>
        <p:nvSpPr>
          <p:cNvPr id="47" name="Shape 4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457200" y="563299"/>
            <a:ext cx="5301300" cy="727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1"/>
          </p:nvPr>
        </p:nvSpPr>
        <p:spPr>
          <a:xfrm>
            <a:off x="457200" y="1409500"/>
            <a:ext cx="2573100" cy="3334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55" name="Shape 55"/>
          <p:cNvSpPr txBox="1">
            <a:spLocks noGrp="1"/>
          </p:cNvSpPr>
          <p:nvPr>
            <p:ph type="body" idx="2"/>
          </p:nvPr>
        </p:nvSpPr>
        <p:spPr>
          <a:xfrm>
            <a:off x="3185326" y="1409500"/>
            <a:ext cx="2573100" cy="3334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56" name="Shape 56"/>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457200" y="563299"/>
            <a:ext cx="5301300" cy="727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7" name="Shape 77"/>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Half image">
    <p:spTree>
      <p:nvGrpSpPr>
        <p:cNvPr id="1" name="Shape 78"/>
        <p:cNvGrpSpPr/>
        <p:nvPr/>
      </p:nvGrpSpPr>
      <p:grpSpPr>
        <a:xfrm>
          <a:off x="0" y="0"/>
          <a:ext cx="0" cy="0"/>
          <a:chOff x="0" y="0"/>
          <a:chExt cx="0" cy="0"/>
        </a:xfrm>
      </p:grpSpPr>
      <p:sp>
        <p:nvSpPr>
          <p:cNvPr id="79" name="Shape 79"/>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lIns="91425" tIns="91425" rIns="91425" bIns="91425" anchor="ctr" anchorCtr="0">
            <a:noAutofit/>
          </a:bodyPr>
          <a:lstStyle/>
          <a:p>
            <a:pPr lvl="0">
              <a:spcBef>
                <a:spcPts val="0"/>
              </a:spcBef>
              <a:buNone/>
            </a:pPr>
            <a:endParaRPr/>
          </a:p>
        </p:txBody>
      </p:sp>
      <p:grpSp>
        <p:nvGrpSpPr>
          <p:cNvPr id="80" name="Shape 80"/>
          <p:cNvGrpSpPr/>
          <p:nvPr/>
        </p:nvGrpSpPr>
        <p:grpSpPr>
          <a:xfrm rot="10800000" flipH="1">
            <a:off x="4095344" y="-125"/>
            <a:ext cx="953311" cy="5143625"/>
            <a:chOff x="1962000" y="-125"/>
            <a:chExt cx="953311" cy="5143625"/>
          </a:xfrm>
        </p:grpSpPr>
        <p:sp>
          <p:nvSpPr>
            <p:cNvPr id="81" name="Shape 81"/>
            <p:cNvSpPr/>
            <p:nvPr/>
          </p:nvSpPr>
          <p:spPr>
            <a:xfrm rot="10800000" flipH="1">
              <a:off x="2469211" y="0"/>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rot="10800000" flipH="1">
              <a:off x="2207412" y="0"/>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grpSp>
      <p:sp>
        <p:nvSpPr>
          <p:cNvPr id="85" name="Shape 8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86" name="Shape 86"/>
          <p:cNvSpPr txBox="1">
            <a:spLocks noGrp="1"/>
          </p:cNvSpPr>
          <p:nvPr>
            <p:ph type="title"/>
          </p:nvPr>
        </p:nvSpPr>
        <p:spPr>
          <a:xfrm>
            <a:off x="457200" y="751550"/>
            <a:ext cx="3142200" cy="727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sldNum" idx="12"/>
          </p:nvPr>
        </p:nvSpPr>
        <p:spPr>
          <a:xfrm>
            <a:off x="8443058"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
        <p:nvSpPr>
          <p:cNvPr id="88" name="Shape 88"/>
          <p:cNvSpPr txBox="1">
            <a:spLocks noGrp="1"/>
          </p:cNvSpPr>
          <p:nvPr>
            <p:ph type="body" idx="1"/>
          </p:nvPr>
        </p:nvSpPr>
        <p:spPr>
          <a:xfrm>
            <a:off x="457200" y="1725426"/>
            <a:ext cx="3142200" cy="2650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p:nvPr/>
        </p:nvSpPr>
        <p:spPr>
          <a:xfrm>
            <a:off x="8697911" y="-125"/>
            <a:ext cx="446100" cy="5143500"/>
          </a:xfrm>
          <a:prstGeom prst="rect">
            <a:avLst/>
          </a:prstGeom>
          <a:gradFill>
            <a:gsLst>
              <a:gs pos="0">
                <a:srgbClr val="3177EE"/>
              </a:gs>
              <a:gs pos="100000">
                <a:srgbClr val="113D8A"/>
              </a:gs>
            </a:gsLst>
            <a:lin ang="5400012" scaled="0"/>
          </a:gra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8436112" y="-125"/>
            <a:ext cx="90600" cy="5143500"/>
          </a:xfrm>
          <a:prstGeom prst="rect">
            <a:avLst/>
          </a:prstGeom>
          <a:gradFill>
            <a:gsLst>
              <a:gs pos="0">
                <a:srgbClr val="C6F18D"/>
              </a:gs>
              <a:gs pos="100000">
                <a:srgbClr val="8AD824"/>
              </a:gs>
            </a:gsLst>
            <a:lin ang="5400012" scaled="0"/>
          </a:gra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lIns="91425" tIns="91425" rIns="91425" bIns="91425" anchor="ctr" anchorCtr="0">
            <a:noAutofit/>
          </a:bodyPr>
          <a:lstStyle/>
          <a:p>
            <a:pPr lvl="0">
              <a:spcBef>
                <a:spcPts val="0"/>
              </a:spcBef>
              <a:buNone/>
            </a:pPr>
            <a:endParaRPr/>
          </a:p>
        </p:txBody>
      </p:sp>
      <p:sp>
        <p:nvSpPr>
          <p:cNvPr id="101" name="Shape 101"/>
          <p:cNvSpPr txBox="1">
            <a:spLocks noGrp="1"/>
          </p:cNvSpPr>
          <p:nvPr>
            <p:ph type="sldNum" idx="12"/>
          </p:nvPr>
        </p:nvSpPr>
        <p:spPr>
          <a:xfrm>
            <a:off x="756580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63299"/>
            <a:ext cx="5301300" cy="727800"/>
          </a:xfrm>
          <a:prstGeom prst="rect">
            <a:avLst/>
          </a:prstGeom>
          <a:noFill/>
          <a:ln>
            <a:noFill/>
          </a:ln>
        </p:spPr>
        <p:txBody>
          <a:bodyPr lIns="91425" tIns="91425" rIns="91425" bIns="91425" anchor="b" anchorCtr="0"/>
          <a:lstStyle>
            <a:lvl1pPr lvl="0">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1pPr>
            <a:lvl2pPr lvl="1">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2pPr>
            <a:lvl3pPr lvl="2">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3pPr>
            <a:lvl4pPr lvl="3">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4pPr>
            <a:lvl5pPr lvl="4">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5pPr>
            <a:lvl6pPr lvl="5">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6pPr>
            <a:lvl7pPr lvl="6">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7pPr>
            <a:lvl8pPr lvl="7">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8pPr>
            <a:lvl9pPr lvl="8">
              <a:spcBef>
                <a:spcPts val="0"/>
              </a:spcBef>
              <a:buClr>
                <a:srgbClr val="162D5A"/>
              </a:buClr>
              <a:buSzPct val="100000"/>
              <a:buFont typeface="Droid Serif"/>
              <a:buNone/>
              <a:defRPr sz="2400" b="1">
                <a:solidFill>
                  <a:srgbClr val="162D5A"/>
                </a:solidFill>
                <a:latin typeface="Droid Serif"/>
                <a:ea typeface="Droid Serif"/>
                <a:cs typeface="Droid Serif"/>
                <a:sym typeface="Droid Serif"/>
              </a:defRPr>
            </a:lvl9pPr>
          </a:lstStyle>
          <a:p>
            <a:endParaRPr/>
          </a:p>
        </p:txBody>
      </p:sp>
      <p:sp>
        <p:nvSpPr>
          <p:cNvPr id="7" name="Shape 7"/>
          <p:cNvSpPr txBox="1">
            <a:spLocks noGrp="1"/>
          </p:cNvSpPr>
          <p:nvPr>
            <p:ph type="body" idx="1"/>
          </p:nvPr>
        </p:nvSpPr>
        <p:spPr>
          <a:xfrm>
            <a:off x="457200" y="1406944"/>
            <a:ext cx="5301300" cy="3161400"/>
          </a:xfrm>
          <a:prstGeom prst="rect">
            <a:avLst/>
          </a:prstGeom>
          <a:noFill/>
          <a:ln>
            <a:noFill/>
          </a:ln>
        </p:spPr>
        <p:txBody>
          <a:bodyPr lIns="91425" tIns="91425" rIns="91425" bIns="91425" anchor="t" anchorCtr="0"/>
          <a:lstStyle>
            <a:lvl1pPr lvl="0">
              <a:spcBef>
                <a:spcPts val="600"/>
              </a:spcBef>
              <a:buClr>
                <a:srgbClr val="33CCFF"/>
              </a:buClr>
              <a:buSzPct val="100000"/>
              <a:buFont typeface="Pontano Sans"/>
              <a:buChar char="➝"/>
              <a:defRPr sz="1800">
                <a:solidFill>
                  <a:srgbClr val="162D5A"/>
                </a:solidFill>
                <a:latin typeface="Pontano Sans"/>
                <a:ea typeface="Pontano Sans"/>
                <a:cs typeface="Pontano Sans"/>
                <a:sym typeface="Pontano Sans"/>
              </a:defRPr>
            </a:lvl1pPr>
            <a:lvl2pPr lvl="1">
              <a:spcBef>
                <a:spcPts val="480"/>
              </a:spcBef>
              <a:buClr>
                <a:srgbClr val="33CCFF"/>
              </a:buClr>
              <a:buSzPct val="100000"/>
              <a:buFont typeface="Pontano Sans"/>
              <a:buChar char="⇾"/>
              <a:defRPr sz="1800">
                <a:solidFill>
                  <a:srgbClr val="162D5A"/>
                </a:solidFill>
                <a:latin typeface="Pontano Sans"/>
                <a:ea typeface="Pontano Sans"/>
                <a:cs typeface="Pontano Sans"/>
                <a:sym typeface="Pontano Sans"/>
              </a:defRPr>
            </a:lvl2pPr>
            <a:lvl3pPr lvl="2">
              <a:spcBef>
                <a:spcPts val="480"/>
              </a:spcBef>
              <a:buClr>
                <a:srgbClr val="33CCFF"/>
              </a:buClr>
              <a:buSzPct val="100000"/>
              <a:buFont typeface="Pontano Sans"/>
              <a:buChar char="￫"/>
              <a:defRPr sz="1800">
                <a:solidFill>
                  <a:srgbClr val="162D5A"/>
                </a:solidFill>
                <a:latin typeface="Pontano Sans"/>
                <a:ea typeface="Pontano Sans"/>
                <a:cs typeface="Pontano Sans"/>
                <a:sym typeface="Pontano Sans"/>
              </a:defRPr>
            </a:lvl3pPr>
            <a:lvl4pPr lvl="3">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4pPr>
            <a:lvl5pPr lvl="4">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5pPr>
            <a:lvl6pPr lvl="5">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6pPr>
            <a:lvl7pPr lvl="6">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7pPr>
            <a:lvl8pPr lvl="7">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8pPr>
            <a:lvl9pPr lvl="8">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5606283" y="474985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a:solidFill>
                  <a:srgbClr val="33CCFF"/>
                </a:solidFill>
                <a:latin typeface="Pontano Sans"/>
                <a:ea typeface="Pontano Sans"/>
                <a:cs typeface="Pontano Sans"/>
                <a:sym typeface="Pontano Sans"/>
              </a:rPr>
              <a:pPr lvl="0" algn="r">
                <a:spcBef>
                  <a:spcPts val="0"/>
                </a:spcBef>
                <a:buNone/>
              </a:pPr>
              <a:t>‹#›</a:t>
            </a:fld>
            <a:endParaRPr lang="en" sz="1200">
              <a:solidFill>
                <a:srgbClr val="33CCFF"/>
              </a:solidFill>
              <a:latin typeface="Pontano Sans"/>
              <a:ea typeface="Pontano Sans"/>
              <a:cs typeface="Pontano Sans"/>
              <a:sym typeface="Pontano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unsplash.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50000" b="-48000"/>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4965100" y="895350"/>
            <a:ext cx="3704400" cy="2256275"/>
          </a:xfrm>
          <a:prstGeom prst="rect">
            <a:avLst/>
          </a:prstGeom>
        </p:spPr>
        <p:txBody>
          <a:bodyPr lIns="91425" tIns="91425" rIns="91425" bIns="91425" anchor="ctr" anchorCtr="0">
            <a:noAutofit/>
          </a:bodyPr>
          <a:lstStyle/>
          <a:p>
            <a:pPr lvl="0">
              <a:spcBef>
                <a:spcPts val="0"/>
              </a:spcBef>
              <a:buNone/>
            </a:pPr>
            <a:r>
              <a:rPr lang="en" dirty="0" smtClean="0"/>
              <a:t>Hands-On Activity: </a:t>
            </a:r>
            <a:br>
              <a:rPr lang="en" dirty="0" smtClean="0"/>
            </a:br>
            <a:r>
              <a:rPr lang="en" sz="2000" dirty="0" smtClean="0"/>
              <a:t>Exploring Arithmetic Sequences and Series</a:t>
            </a:r>
            <a:endParaRPr lang="en" sz="2000" dirty="0"/>
          </a:p>
        </p:txBody>
      </p:sp>
      <p:sp>
        <p:nvSpPr>
          <p:cNvPr id="3" name="Shape 120"/>
          <p:cNvSpPr txBox="1">
            <a:spLocks/>
          </p:cNvSpPr>
          <p:nvPr/>
        </p:nvSpPr>
        <p:spPr>
          <a:xfrm>
            <a:off x="4985700" y="3028950"/>
            <a:ext cx="2939100" cy="8265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3CCFF"/>
                </a:solidFill>
                <a:effectLst/>
                <a:uLnTx/>
                <a:uFillTx/>
                <a:latin typeface="Arial"/>
                <a:ea typeface="Arial"/>
                <a:cs typeface="Arial"/>
                <a:sym typeface="Arial"/>
              </a:rPr>
              <a:t>By: Melissa Medici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33CCFF"/>
                </a:solidFill>
              </a:rPr>
              <a:t>MTH 4040: Coordinating Seminar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3CCFF"/>
                </a:solidFill>
                <a:effectLst/>
                <a:uLnTx/>
                <a:uFillTx/>
                <a:latin typeface="Arial"/>
                <a:ea typeface="Arial"/>
                <a:cs typeface="Arial"/>
                <a:sym typeface="Arial"/>
              </a:rPr>
              <a:t>April 2017</a:t>
            </a:r>
            <a:endParaRPr kumimoji="0" lang="en-US" sz="1100" b="0" i="0" u="none" strike="noStrike" kern="0" cap="none" spc="0" normalizeH="0" baseline="0" noProof="0" dirty="0">
              <a:ln>
                <a:noFill/>
              </a:ln>
              <a:solidFill>
                <a:srgbClr val="33CCFF"/>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9000"/>
          </a:stretch>
        </a:blip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idx="4294967295"/>
          </p:nvPr>
        </p:nvSpPr>
        <p:spPr>
          <a:xfrm>
            <a:off x="152400" y="133350"/>
            <a:ext cx="5654776" cy="1380000"/>
          </a:xfrm>
          <a:prstGeom prst="rect">
            <a:avLst/>
          </a:prstGeom>
        </p:spPr>
        <p:txBody>
          <a:bodyPr lIns="91425" tIns="91425" rIns="91425" bIns="91425" anchor="t" anchorCtr="0">
            <a:noAutofit/>
          </a:bodyPr>
          <a:lstStyle/>
          <a:p>
            <a:pPr lvl="0" rtl="0">
              <a:spcBef>
                <a:spcPts val="0"/>
              </a:spcBef>
              <a:buNone/>
            </a:pPr>
            <a:r>
              <a:rPr lang="en" sz="1800" dirty="0" smtClean="0">
                <a:solidFill>
                  <a:schemeClr val="tx1"/>
                </a:solidFill>
              </a:rPr>
              <a:t>Discover the </a:t>
            </a:r>
            <a:r>
              <a:rPr lang="en" sz="1800" dirty="0" smtClean="0">
                <a:solidFill>
                  <a:schemeClr val="tx1"/>
                </a:solidFill>
              </a:rPr>
              <a:t>relationship:</a:t>
            </a:r>
            <a:br>
              <a:rPr lang="en" sz="1800" dirty="0" smtClean="0">
                <a:solidFill>
                  <a:schemeClr val="tx1"/>
                </a:solidFill>
              </a:rPr>
            </a:br>
            <a:r>
              <a:rPr lang="en" sz="1800" dirty="0" smtClean="0">
                <a:solidFill>
                  <a:schemeClr val="tx1"/>
                </a:solidFill>
              </a:rPr>
              <a:t>SQUARE </a:t>
            </a:r>
            <a:r>
              <a:rPr lang="en" sz="1800" dirty="0" smtClean="0">
                <a:solidFill>
                  <a:schemeClr val="tx1"/>
                </a:solidFill>
              </a:rPr>
              <a:t>PYRAMIDALS</a:t>
            </a:r>
            <a:endParaRPr lang="en" sz="1800" dirty="0">
              <a:solidFill>
                <a:schemeClr val="tx1"/>
              </a:solidFill>
            </a:endParaRPr>
          </a:p>
        </p:txBody>
      </p:sp>
      <p:sp>
        <p:nvSpPr>
          <p:cNvPr id="207" name="Shape 207"/>
          <p:cNvSpPr txBox="1">
            <a:spLocks noGrp="1"/>
          </p:cNvSpPr>
          <p:nvPr>
            <p:ph type="sldNum" idx="12"/>
          </p:nvPr>
        </p:nvSpPr>
        <p:spPr>
          <a:xfrm>
            <a:off x="756580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10</a:t>
            </a:fld>
            <a:endParaRPr lang="en"/>
          </a:p>
        </p:txBody>
      </p:sp>
      <p:sp>
        <p:nvSpPr>
          <p:cNvPr id="4" name="Rectangle 3"/>
          <p:cNvSpPr/>
          <p:nvPr/>
        </p:nvSpPr>
        <p:spPr>
          <a:xfrm>
            <a:off x="1219200" y="3790950"/>
            <a:ext cx="6400800" cy="1077218"/>
          </a:xfrm>
          <a:prstGeom prst="rect">
            <a:avLst/>
          </a:prstGeom>
        </p:spPr>
        <p:txBody>
          <a:bodyPr wrap="square">
            <a:spAutoFit/>
          </a:bodyPr>
          <a:lstStyle/>
          <a:p>
            <a:pPr lvl="0"/>
            <a:r>
              <a:rPr lang="en" sz="1600" b="1" dirty="0" smtClean="0"/>
              <a:t>STEP 3</a:t>
            </a:r>
          </a:p>
          <a:p>
            <a:pPr lvl="0"/>
            <a:r>
              <a:rPr lang="en" sz="1600" dirty="0" smtClean="0"/>
              <a:t>Now that we have examined the starburst in each row and have discovered a pattern. Can we notice a pattern between the figures in this sequence?</a:t>
            </a:r>
            <a:endParaRPr lang="en"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algn="ctr" rtl="0">
              <a:spcBef>
                <a:spcPts val="0"/>
              </a:spcBef>
              <a:buNone/>
            </a:pPr>
            <a:r>
              <a:rPr lang="en" dirty="0" smtClean="0"/>
              <a:t>Square Pyramid Data</a:t>
            </a:r>
            <a:endParaRPr lang="en" dirty="0"/>
          </a:p>
        </p:txBody>
      </p:sp>
      <p:graphicFrame>
        <p:nvGraphicFramePr>
          <p:cNvPr id="227" name="Shape 227"/>
          <p:cNvGraphicFramePr/>
          <p:nvPr/>
        </p:nvGraphicFramePr>
        <p:xfrm>
          <a:off x="1447800" y="1352550"/>
          <a:ext cx="3168825" cy="3509000"/>
        </p:xfrm>
        <a:graphic>
          <a:graphicData uri="http://schemas.openxmlformats.org/drawingml/2006/table">
            <a:tbl>
              <a:tblPr>
                <a:noFill/>
                <a:tableStyleId>{84D2713A-CABC-447D-9281-2EBB90238060}</a:tableStyleId>
              </a:tblPr>
              <a:tblGrid>
                <a:gridCol w="1056275"/>
                <a:gridCol w="1056275"/>
                <a:gridCol w="1056275"/>
              </a:tblGrid>
              <a:tr h="701800">
                <a:tc>
                  <a:txBody>
                    <a:bodyPr/>
                    <a:lstStyle/>
                    <a:p>
                      <a:pPr lvl="0">
                        <a:spcBef>
                          <a:spcPts val="0"/>
                        </a:spcBef>
                        <a:buNone/>
                      </a:pPr>
                      <a:endParaRPr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Sequence of the Rows</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Series</a:t>
                      </a:r>
                      <a:r>
                        <a:rPr lang="en" sz="1100" baseline="0" dirty="0" smtClean="0">
                          <a:solidFill>
                            <a:srgbClr val="162D5A"/>
                          </a:solidFill>
                          <a:latin typeface="Pontano Sans"/>
                          <a:ea typeface="Pontano Sans"/>
                          <a:cs typeface="Pontano Sans"/>
                          <a:sym typeface="Pontano Sans"/>
                        </a:rPr>
                        <a:t> of the Square Pyramid</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a:t>
                      </a:r>
                      <a:r>
                        <a:rPr lang="en" sz="1100" baseline="0" dirty="0" smtClean="0">
                          <a:solidFill>
                            <a:srgbClr val="162D5A"/>
                          </a:solidFill>
                          <a:latin typeface="Pontano Sans"/>
                          <a:ea typeface="Pontano Sans"/>
                          <a:cs typeface="Pontano Sans"/>
                          <a:sym typeface="Pontano Sans"/>
                        </a:rPr>
                        <a:t> 1</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1</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1</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 2</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4</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5</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3</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a:solidFill>
                            <a:srgbClr val="162D5A"/>
                          </a:solidFill>
                          <a:latin typeface="Pontano Sans"/>
                          <a:ea typeface="Pontano Sans"/>
                          <a:cs typeface="Pontano Sans"/>
                          <a:sym typeface="Pontano Sans"/>
                        </a:rPr>
                        <a:t>9</a:t>
                      </a: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smtClean="0">
                          <a:solidFill>
                            <a:srgbClr val="162D5A"/>
                          </a:solidFill>
                          <a:latin typeface="Pontano Sans"/>
                          <a:ea typeface="Pontano Sans"/>
                          <a:cs typeface="Pontano Sans"/>
                          <a:sym typeface="Pontano Sans"/>
                        </a:rPr>
                        <a:t>14</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n</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smtClean="0">
                          <a:solidFill>
                            <a:srgbClr val="162D5A"/>
                          </a:solidFill>
                          <a:latin typeface="Pontano Sans"/>
                          <a:ea typeface="Pontano Sans"/>
                          <a:cs typeface="Pontano Sans"/>
                          <a:sym typeface="Pontano Sans"/>
                        </a:rPr>
                        <a:t>??</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bl>
          </a:graphicData>
        </a:graphic>
      </p:graphicFrame>
      <p:sp>
        <p:nvSpPr>
          <p:cNvPr id="228" name="Shape 228"/>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11</a:t>
            </a:fld>
            <a:endParaRPr lang="en"/>
          </a:p>
        </p:txBody>
      </p:sp>
      <p:pic>
        <p:nvPicPr>
          <p:cNvPr id="6" name="Picture 5" descr="2.jpg"/>
          <p:cNvPicPr>
            <a:picLocks noChangeAspect="1"/>
          </p:cNvPicPr>
          <p:nvPr/>
        </p:nvPicPr>
        <p:blipFill>
          <a:blip r:embed="rId3">
            <a:lum contrast="10000"/>
          </a:blip>
          <a:srcRect l="2592" t="12964" r="-41" b="30741"/>
          <a:stretch>
            <a:fillRect/>
          </a:stretch>
        </p:blipFill>
        <p:spPr>
          <a:xfrm rot="16200000">
            <a:off x="7188868" y="1581151"/>
            <a:ext cx="1929064" cy="1981200"/>
          </a:xfrm>
          <a:prstGeom prst="rect">
            <a:avLst/>
          </a:prstGeom>
          <a:ln>
            <a:noFill/>
          </a:ln>
          <a:effectLst>
            <a:softEdge rad="112500"/>
          </a:effectLst>
        </p:spPr>
      </p:pic>
      <p:sp>
        <p:nvSpPr>
          <p:cNvPr id="7" name="Shape 351"/>
          <p:cNvSpPr txBox="1"/>
          <p:nvPr/>
        </p:nvSpPr>
        <p:spPr>
          <a:xfrm>
            <a:off x="7239000" y="964875"/>
            <a:ext cx="1905000" cy="3756000"/>
          </a:xfrm>
          <a:prstGeom prst="rect">
            <a:avLst/>
          </a:prstGeom>
          <a:noFill/>
          <a:ln>
            <a:noFill/>
          </a:ln>
        </p:spPr>
        <p:txBody>
          <a:bodyPr lIns="91425" tIns="91425" rIns="91425" bIns="91425" anchor="b" anchorCtr="0">
            <a:noAutofit/>
          </a:bodyPr>
          <a:lstStyle/>
          <a:p>
            <a:pPr lvl="0" rtl="0">
              <a:spcBef>
                <a:spcPts val="0"/>
              </a:spcBef>
              <a:buClr>
                <a:schemeClr val="dk1"/>
              </a:buClr>
              <a:buSzPct val="110000"/>
              <a:buFont typeface="Arial"/>
              <a:buNone/>
            </a:pPr>
            <a:r>
              <a:rPr lang="en" dirty="0" smtClean="0">
                <a:solidFill>
                  <a:srgbClr val="33CCFF"/>
                </a:solidFill>
                <a:latin typeface="Pontano Sans"/>
                <a:ea typeface="Pontano Sans"/>
                <a:cs typeface="Pontano Sans"/>
                <a:sym typeface="Pontano Sans"/>
              </a:rPr>
              <a:t>Try to build a summation to represent the pattern you found.</a:t>
            </a:r>
            <a:endParaRPr lang="en" dirty="0">
              <a:solidFill>
                <a:srgbClr val="33CCFF"/>
              </a:solidFill>
              <a:latin typeface="Pontano Sans"/>
              <a:ea typeface="Pontano Sans"/>
              <a:cs typeface="Pontano Sans"/>
              <a:sym typeface="Pontano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algn="ctr" rtl="0">
              <a:spcBef>
                <a:spcPts val="0"/>
              </a:spcBef>
              <a:buNone/>
            </a:pPr>
            <a:r>
              <a:rPr lang="en" dirty="0" smtClean="0"/>
              <a:t>Square Pyramid Data</a:t>
            </a:r>
            <a:endParaRPr lang="en" dirty="0"/>
          </a:p>
        </p:txBody>
      </p:sp>
      <p:graphicFrame>
        <p:nvGraphicFramePr>
          <p:cNvPr id="227" name="Shape 227"/>
          <p:cNvGraphicFramePr/>
          <p:nvPr/>
        </p:nvGraphicFramePr>
        <p:xfrm>
          <a:off x="1447800" y="1352550"/>
          <a:ext cx="3168825" cy="3509000"/>
        </p:xfrm>
        <a:graphic>
          <a:graphicData uri="http://schemas.openxmlformats.org/drawingml/2006/table">
            <a:tbl>
              <a:tblPr>
                <a:noFill/>
                <a:tableStyleId>{84D2713A-CABC-447D-9281-2EBB90238060}</a:tableStyleId>
              </a:tblPr>
              <a:tblGrid>
                <a:gridCol w="1056275"/>
                <a:gridCol w="1056275"/>
                <a:gridCol w="1056275"/>
              </a:tblGrid>
              <a:tr h="701800">
                <a:tc>
                  <a:txBody>
                    <a:bodyPr/>
                    <a:lstStyle/>
                    <a:p>
                      <a:pPr lvl="0">
                        <a:spcBef>
                          <a:spcPts val="0"/>
                        </a:spcBef>
                        <a:buNone/>
                      </a:pPr>
                      <a:endParaRPr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Sequence of the Rows</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Series</a:t>
                      </a:r>
                      <a:r>
                        <a:rPr lang="en" sz="1100" baseline="0" dirty="0" smtClean="0">
                          <a:solidFill>
                            <a:srgbClr val="162D5A"/>
                          </a:solidFill>
                          <a:latin typeface="Pontano Sans"/>
                          <a:ea typeface="Pontano Sans"/>
                          <a:cs typeface="Pontano Sans"/>
                          <a:sym typeface="Pontano Sans"/>
                        </a:rPr>
                        <a:t> of the Square Pyramid</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a:t>
                      </a:r>
                      <a:r>
                        <a:rPr lang="en" sz="1100" baseline="0" dirty="0" smtClean="0">
                          <a:solidFill>
                            <a:srgbClr val="162D5A"/>
                          </a:solidFill>
                          <a:latin typeface="Pontano Sans"/>
                          <a:ea typeface="Pontano Sans"/>
                          <a:cs typeface="Pontano Sans"/>
                          <a:sym typeface="Pontano Sans"/>
                        </a:rPr>
                        <a:t> 1</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1</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1</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 2</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4</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5</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3</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a:solidFill>
                            <a:srgbClr val="162D5A"/>
                          </a:solidFill>
                          <a:latin typeface="Pontano Sans"/>
                          <a:ea typeface="Pontano Sans"/>
                          <a:cs typeface="Pontano Sans"/>
                          <a:sym typeface="Pontano Sans"/>
                        </a:rPr>
                        <a:t>9</a:t>
                      </a: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smtClean="0">
                          <a:solidFill>
                            <a:srgbClr val="162D5A"/>
                          </a:solidFill>
                          <a:latin typeface="Pontano Sans"/>
                          <a:ea typeface="Pontano Sans"/>
                          <a:cs typeface="Pontano Sans"/>
                          <a:sym typeface="Pontano Sans"/>
                        </a:rPr>
                        <a:t>14</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n</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bl>
          </a:graphicData>
        </a:graphic>
      </p:graphicFrame>
      <p:sp>
        <p:nvSpPr>
          <p:cNvPr id="228" name="Shape 228"/>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12</a:t>
            </a:fld>
            <a:endParaRPr lang="en"/>
          </a:p>
        </p:txBody>
      </p:sp>
      <p:pic>
        <p:nvPicPr>
          <p:cNvPr id="6" name="Picture 5" descr="2.jpg"/>
          <p:cNvPicPr>
            <a:picLocks noChangeAspect="1"/>
          </p:cNvPicPr>
          <p:nvPr/>
        </p:nvPicPr>
        <p:blipFill>
          <a:blip r:embed="rId3">
            <a:lum contrast="10000"/>
          </a:blip>
          <a:srcRect l="2592" t="12964" r="-41" b="30741"/>
          <a:stretch>
            <a:fillRect/>
          </a:stretch>
        </p:blipFill>
        <p:spPr>
          <a:xfrm rot="16200000">
            <a:off x="7188868" y="1581151"/>
            <a:ext cx="1929064"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13</a:t>
            </a:fld>
            <a:endParaRPr lang="en"/>
          </a:p>
        </p:txBody>
      </p:sp>
      <p:sp>
        <p:nvSpPr>
          <p:cNvPr id="144" name="Shape 144"/>
          <p:cNvSpPr txBox="1">
            <a:spLocks noGrp="1"/>
          </p:cNvSpPr>
          <p:nvPr>
            <p:ph type="body" idx="4294967295"/>
          </p:nvPr>
        </p:nvSpPr>
        <p:spPr>
          <a:xfrm>
            <a:off x="0" y="766763"/>
            <a:ext cx="4876800" cy="3730625"/>
          </a:xfrm>
          <a:prstGeom prst="rect">
            <a:avLst/>
          </a:prstGeom>
        </p:spPr>
        <p:txBody>
          <a:bodyPr lIns="91425" tIns="91425" rIns="91425" bIns="91425" anchor="t" anchorCtr="0">
            <a:noAutofit/>
          </a:bodyPr>
          <a:lstStyle/>
          <a:p>
            <a:pPr lvl="0" algn="ctr">
              <a:spcBef>
                <a:spcPts val="0"/>
              </a:spcBef>
              <a:buNone/>
            </a:pPr>
            <a:r>
              <a:rPr lang="en-US" b="1" dirty="0" smtClean="0"/>
              <a:t>Cannonball Problem</a:t>
            </a:r>
            <a:endParaRPr lang="en-US" b="1" dirty="0" smtClean="0"/>
          </a:p>
          <a:p>
            <a:pPr lvl="0">
              <a:spcBef>
                <a:spcPts val="0"/>
              </a:spcBef>
              <a:buNone/>
            </a:pPr>
            <a:endParaRPr lang="en-US" dirty="0" smtClean="0"/>
          </a:p>
          <a:p>
            <a:pPr lvl="0" algn="ctr">
              <a:spcBef>
                <a:spcPts val="0"/>
              </a:spcBef>
              <a:buNone/>
            </a:pPr>
            <a:r>
              <a:rPr lang="en-US" dirty="0" smtClean="0"/>
              <a:t>1. Determine how many cannonballs are in the 5</a:t>
            </a:r>
            <a:r>
              <a:rPr lang="en-US" baseline="30000" dirty="0" smtClean="0"/>
              <a:t>th</a:t>
            </a:r>
            <a:r>
              <a:rPr lang="en-US" dirty="0" smtClean="0"/>
              <a:t> row.</a:t>
            </a:r>
          </a:p>
          <a:p>
            <a:pPr lvl="0" algn="ctr">
              <a:spcBef>
                <a:spcPts val="0"/>
              </a:spcBef>
              <a:buNone/>
            </a:pPr>
            <a:endParaRPr lang="en-US" dirty="0" smtClean="0"/>
          </a:p>
          <a:p>
            <a:pPr lvl="0" algn="ctr">
              <a:spcBef>
                <a:spcPts val="0"/>
              </a:spcBef>
              <a:buNone/>
            </a:pPr>
            <a:r>
              <a:rPr lang="en-US" dirty="0" smtClean="0"/>
              <a:t>2. How many cannonballs are needed to build the figure in the picture?</a:t>
            </a:r>
            <a:endParaRPr lang="en" dirty="0"/>
          </a:p>
        </p:txBody>
      </p:sp>
      <p:sp>
        <p:nvSpPr>
          <p:cNvPr id="6" name="Rectangle 5"/>
          <p:cNvSpPr/>
          <p:nvPr/>
        </p:nvSpPr>
        <p:spPr>
          <a:xfrm>
            <a:off x="4876800" y="0"/>
            <a:ext cx="3352800" cy="51435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descr="photo-1453872787409-dc25a2913da0"/>
          <p:cNvPicPr preferRelativeResize="0"/>
          <p:nvPr/>
        </p:nvPicPr>
        <p:blipFill>
          <a:blip r:embed="rId3"/>
          <a:srcRect r="24013"/>
          <a:stretch>
            <a:fillRect/>
          </a:stretch>
        </p:blipFill>
        <p:spPr>
          <a:xfrm rot="5400000">
            <a:off x="4505325" y="504825"/>
            <a:ext cx="5162550" cy="4114800"/>
          </a:xfrm>
          <a:prstGeom prst="rect">
            <a:avLst/>
          </a:prstGeom>
          <a:noFill/>
          <a:ln>
            <a:noFill/>
          </a:ln>
        </p:spPr>
      </p:pic>
      <p:sp>
        <p:nvSpPr>
          <p:cNvPr id="199" name="Shape 199"/>
          <p:cNvSpPr txBox="1">
            <a:spLocks noGrp="1"/>
          </p:cNvSpPr>
          <p:nvPr>
            <p:ph type="title"/>
          </p:nvPr>
        </p:nvSpPr>
        <p:spPr>
          <a:xfrm>
            <a:off x="457200" y="751550"/>
            <a:ext cx="3142200" cy="727800"/>
          </a:xfrm>
          <a:prstGeom prst="rect">
            <a:avLst/>
          </a:prstGeom>
        </p:spPr>
        <p:txBody>
          <a:bodyPr lIns="91425" tIns="91425" rIns="91425" bIns="91425" anchor="t" anchorCtr="0">
            <a:noAutofit/>
          </a:bodyPr>
          <a:lstStyle/>
          <a:p>
            <a:pPr lvl="0" rtl="0">
              <a:spcBef>
                <a:spcPts val="0"/>
              </a:spcBef>
              <a:buNone/>
            </a:pPr>
            <a:r>
              <a:rPr lang="en" dirty="0" smtClean="0"/>
              <a:t>Practice:</a:t>
            </a:r>
            <a:endParaRPr lang="en" dirty="0"/>
          </a:p>
        </p:txBody>
      </p:sp>
      <p:sp>
        <p:nvSpPr>
          <p:cNvPr id="200" name="Shape 200"/>
          <p:cNvSpPr txBox="1">
            <a:spLocks noGrp="1"/>
          </p:cNvSpPr>
          <p:nvPr>
            <p:ph type="body" idx="1"/>
          </p:nvPr>
        </p:nvSpPr>
        <p:spPr>
          <a:xfrm>
            <a:off x="457200" y="1725426"/>
            <a:ext cx="3142200" cy="2650200"/>
          </a:xfrm>
          <a:prstGeom prst="rect">
            <a:avLst/>
          </a:prstGeom>
        </p:spPr>
        <p:txBody>
          <a:bodyPr lIns="91425" tIns="91425" rIns="91425" bIns="91425" anchor="t" anchorCtr="0">
            <a:noAutofit/>
          </a:bodyPr>
          <a:lstStyle/>
          <a:p>
            <a:pPr lvl="0" rtl="0">
              <a:spcBef>
                <a:spcPts val="0"/>
              </a:spcBef>
              <a:buNone/>
            </a:pPr>
            <a:r>
              <a:rPr lang="en" dirty="0" smtClean="0"/>
              <a:t>Let’s practice using the two new formulas that we discovered!</a:t>
            </a:r>
            <a:endParaRPr lang="en" dirty="0"/>
          </a:p>
        </p:txBody>
      </p:sp>
      <p:sp>
        <p:nvSpPr>
          <p:cNvPr id="201" name="Shape 201"/>
          <p:cNvSpPr txBox="1">
            <a:spLocks noGrp="1"/>
          </p:cNvSpPr>
          <p:nvPr>
            <p:ph type="sldNum" idx="12"/>
          </p:nvPr>
        </p:nvSpPr>
        <p:spPr>
          <a:xfrm>
            <a:off x="844305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14</a:t>
            </a:fld>
            <a:endParaRPr lang="e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descr="photo-1453872787409-dc25a2913da0"/>
          <p:cNvPicPr preferRelativeResize="0"/>
          <p:nvPr/>
        </p:nvPicPr>
        <p:blipFill>
          <a:blip r:embed="rId3"/>
          <a:srcRect r="21771"/>
          <a:stretch>
            <a:fillRect/>
          </a:stretch>
        </p:blipFill>
        <p:spPr>
          <a:xfrm rot="5400000">
            <a:off x="4389120" y="438150"/>
            <a:ext cx="5212080" cy="4297680"/>
          </a:xfrm>
          <a:prstGeom prst="rect">
            <a:avLst/>
          </a:prstGeom>
          <a:noFill/>
          <a:ln>
            <a:noFill/>
          </a:ln>
        </p:spPr>
      </p:pic>
      <p:sp>
        <p:nvSpPr>
          <p:cNvPr id="199" name="Shape 199"/>
          <p:cNvSpPr txBox="1">
            <a:spLocks noGrp="1"/>
          </p:cNvSpPr>
          <p:nvPr>
            <p:ph type="title"/>
          </p:nvPr>
        </p:nvSpPr>
        <p:spPr>
          <a:xfrm>
            <a:off x="457200" y="751550"/>
            <a:ext cx="3142200" cy="727800"/>
          </a:xfrm>
          <a:prstGeom prst="rect">
            <a:avLst/>
          </a:prstGeom>
        </p:spPr>
        <p:txBody>
          <a:bodyPr lIns="91425" tIns="91425" rIns="91425" bIns="91425" anchor="t" anchorCtr="0">
            <a:noAutofit/>
          </a:bodyPr>
          <a:lstStyle/>
          <a:p>
            <a:pPr lvl="0" rtl="0">
              <a:spcBef>
                <a:spcPts val="0"/>
              </a:spcBef>
              <a:buNone/>
            </a:pPr>
            <a:r>
              <a:rPr lang="en" dirty="0" smtClean="0"/>
              <a:t>Practice:</a:t>
            </a:r>
            <a:endParaRPr lang="en" dirty="0"/>
          </a:p>
        </p:txBody>
      </p:sp>
      <p:sp>
        <p:nvSpPr>
          <p:cNvPr id="200" name="Shape 200"/>
          <p:cNvSpPr txBox="1">
            <a:spLocks noGrp="1"/>
          </p:cNvSpPr>
          <p:nvPr>
            <p:ph type="body" idx="1"/>
          </p:nvPr>
        </p:nvSpPr>
        <p:spPr>
          <a:xfrm>
            <a:off x="457200" y="1276350"/>
            <a:ext cx="3142200" cy="3099276"/>
          </a:xfrm>
          <a:prstGeom prst="rect">
            <a:avLst/>
          </a:prstGeom>
        </p:spPr>
        <p:txBody>
          <a:bodyPr lIns="91425" tIns="91425" rIns="91425" bIns="91425" anchor="t" anchorCtr="0">
            <a:noAutofit/>
          </a:bodyPr>
          <a:lstStyle/>
          <a:p>
            <a:pPr marL="342900" lvl="0" indent="-342900" rtl="0">
              <a:spcBef>
                <a:spcPts val="0"/>
              </a:spcBef>
              <a:buFont typeface="+mj-lt"/>
              <a:buAutoNum type="arabicPeriod"/>
            </a:pPr>
            <a:r>
              <a:rPr lang="en-US" sz="1400" dirty="0" smtClean="0"/>
              <a:t>How many starbursts would be required to build the 300</a:t>
            </a:r>
            <a:r>
              <a:rPr lang="en-US" sz="1400" baseline="30000" dirty="0" smtClean="0"/>
              <a:t>th</a:t>
            </a:r>
            <a:r>
              <a:rPr lang="en-US" sz="1400" dirty="0" smtClean="0"/>
              <a:t> figure in this sequence?</a:t>
            </a:r>
          </a:p>
          <a:p>
            <a:pPr marL="342900" lvl="0" indent="-342900" rtl="0">
              <a:spcBef>
                <a:spcPts val="0"/>
              </a:spcBef>
              <a:buFont typeface="+mj-lt"/>
              <a:buAutoNum type="arabicPeriod"/>
            </a:pPr>
            <a:endParaRPr lang="en" sz="1400" dirty="0" smtClean="0"/>
          </a:p>
          <a:p>
            <a:pPr marL="342900" lvl="0" indent="-342900" rtl="0">
              <a:spcBef>
                <a:spcPts val="0"/>
              </a:spcBef>
              <a:buFont typeface="+mj-lt"/>
              <a:buAutoNum type="arabicPeriod"/>
            </a:pPr>
            <a:r>
              <a:rPr lang="en-US" sz="1400" dirty="0" smtClean="0"/>
              <a:t>How many starbursts will be in the 18</a:t>
            </a:r>
            <a:r>
              <a:rPr lang="en-US" sz="1400" baseline="30000" dirty="0" smtClean="0"/>
              <a:t>th</a:t>
            </a:r>
            <a:r>
              <a:rPr lang="en-US" sz="1400" dirty="0" smtClean="0"/>
              <a:t> row of this square pyramidal?</a:t>
            </a:r>
          </a:p>
          <a:p>
            <a:pPr marL="342900" lvl="0" indent="-342900" rtl="0">
              <a:spcBef>
                <a:spcPts val="0"/>
              </a:spcBef>
              <a:buFont typeface="+mj-lt"/>
              <a:buAutoNum type="arabicPeriod"/>
            </a:pPr>
            <a:endParaRPr lang="en" sz="1400" dirty="0" smtClean="0"/>
          </a:p>
          <a:p>
            <a:pPr marL="342900" lvl="0" indent="-342900">
              <a:buFont typeface="+mj-lt"/>
              <a:buAutoNum type="arabicPeriod"/>
            </a:pPr>
            <a:r>
              <a:rPr lang="en-US" sz="1400" dirty="0" smtClean="0"/>
              <a:t>How many starbursts will be in the </a:t>
            </a:r>
            <a:r>
              <a:rPr lang="en-US" sz="1400" dirty="0" smtClean="0"/>
              <a:t>100</a:t>
            </a:r>
            <a:r>
              <a:rPr lang="en-US" sz="1400" baseline="30000" dirty="0" smtClean="0"/>
              <a:t>th</a:t>
            </a:r>
            <a:r>
              <a:rPr lang="en-US" sz="1400" dirty="0" smtClean="0"/>
              <a:t> </a:t>
            </a:r>
            <a:r>
              <a:rPr lang="en-US" sz="1400" dirty="0" smtClean="0"/>
              <a:t>row of this square pyramidal?</a:t>
            </a:r>
          </a:p>
          <a:p>
            <a:pPr marL="342900" lvl="0" indent="-342900" rtl="0">
              <a:spcBef>
                <a:spcPts val="0"/>
              </a:spcBef>
              <a:buFont typeface="+mj-lt"/>
              <a:buAutoNum type="arabicPeriod"/>
            </a:pPr>
            <a:endParaRPr lang="en" sz="1400" dirty="0" smtClean="0"/>
          </a:p>
          <a:p>
            <a:pPr marL="342900" indent="-342900">
              <a:buFont typeface="+mj-lt"/>
              <a:buAutoNum type="arabicPeriod"/>
            </a:pPr>
            <a:r>
              <a:rPr lang="en-US" sz="1400" dirty="0" smtClean="0"/>
              <a:t>How many starbursts would be required to build the </a:t>
            </a:r>
            <a:r>
              <a:rPr lang="en-US" sz="1400" dirty="0" smtClean="0"/>
              <a:t>54</a:t>
            </a:r>
            <a:r>
              <a:rPr lang="en-US" sz="1400" baseline="30000" dirty="0" smtClean="0"/>
              <a:t>th</a:t>
            </a:r>
            <a:r>
              <a:rPr lang="en-US" sz="1400" dirty="0" smtClean="0"/>
              <a:t> figure </a:t>
            </a:r>
            <a:r>
              <a:rPr lang="en-US" sz="1400" dirty="0" smtClean="0"/>
              <a:t>in this sequence?</a:t>
            </a:r>
          </a:p>
          <a:p>
            <a:pPr marL="342900" lvl="0" indent="-342900" rtl="0">
              <a:spcBef>
                <a:spcPts val="0"/>
              </a:spcBef>
              <a:buFont typeface="+mj-lt"/>
              <a:buAutoNum type="arabicPeriod"/>
            </a:pPr>
            <a:endParaRPr lang="en" sz="1400" dirty="0"/>
          </a:p>
        </p:txBody>
      </p:sp>
      <p:sp>
        <p:nvSpPr>
          <p:cNvPr id="201" name="Shape 201"/>
          <p:cNvSpPr txBox="1">
            <a:spLocks noGrp="1"/>
          </p:cNvSpPr>
          <p:nvPr>
            <p:ph type="sldNum" idx="12"/>
          </p:nvPr>
        </p:nvSpPr>
        <p:spPr>
          <a:xfrm>
            <a:off x="844305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15</a:t>
            </a:fld>
            <a:endParaRPr lang="e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rtl="0">
              <a:spcBef>
                <a:spcPts val="0"/>
              </a:spcBef>
              <a:buNone/>
            </a:pPr>
            <a:r>
              <a:rPr lang="en" dirty="0" smtClean="0"/>
              <a:t>Reflection</a:t>
            </a:r>
            <a:endParaRPr lang="en" dirty="0"/>
          </a:p>
        </p:txBody>
      </p:sp>
      <p:sp>
        <p:nvSpPr>
          <p:cNvPr id="350" name="Shape 350"/>
          <p:cNvSpPr txBox="1">
            <a:spLocks noGrp="1"/>
          </p:cNvSpPr>
          <p:nvPr>
            <p:ph type="body" idx="1"/>
          </p:nvPr>
        </p:nvSpPr>
        <p:spPr>
          <a:xfrm>
            <a:off x="457200" y="1406944"/>
            <a:ext cx="5301300" cy="3161400"/>
          </a:xfrm>
          <a:prstGeom prst="rect">
            <a:avLst/>
          </a:prstGeom>
        </p:spPr>
        <p:txBody>
          <a:bodyPr lIns="91425" tIns="91425" rIns="91425" bIns="91425" anchor="t" anchorCtr="0">
            <a:noAutofit/>
          </a:bodyPr>
          <a:lstStyle/>
          <a:p>
            <a:r>
              <a:rPr lang="en-US" sz="1400" dirty="0" smtClean="0"/>
              <a:t>Did students struggle with definitions of terms? What vocabulary strategies might make learning these definitions easier for students?</a:t>
            </a:r>
          </a:p>
          <a:p>
            <a:pPr>
              <a:buNone/>
            </a:pPr>
            <a:endParaRPr lang="en-US" sz="1400" dirty="0" smtClean="0"/>
          </a:p>
          <a:p>
            <a:r>
              <a:rPr lang="en-US" sz="1400" dirty="0" smtClean="0"/>
              <a:t>What would be the biggest challenge for students with disabilities? What can be used to make that discovering the patterns easier to understand?</a:t>
            </a:r>
          </a:p>
        </p:txBody>
      </p:sp>
      <p:sp>
        <p:nvSpPr>
          <p:cNvPr id="351" name="Shape 351"/>
          <p:cNvSpPr txBox="1"/>
          <p:nvPr/>
        </p:nvSpPr>
        <p:spPr>
          <a:xfrm>
            <a:off x="7364925" y="964875"/>
            <a:ext cx="1558200" cy="3756000"/>
          </a:xfrm>
          <a:prstGeom prst="rect">
            <a:avLst/>
          </a:prstGeom>
          <a:noFill/>
          <a:ln>
            <a:noFill/>
          </a:ln>
        </p:spPr>
        <p:txBody>
          <a:bodyPr lIns="91425" tIns="91425" rIns="91425" bIns="91425" anchor="b" anchorCtr="0">
            <a:noAutofit/>
          </a:bodyPr>
          <a:lstStyle/>
          <a:p>
            <a:pPr lvl="0" rtl="0">
              <a:spcBef>
                <a:spcPts val="0"/>
              </a:spcBef>
              <a:buClr>
                <a:schemeClr val="dk1"/>
              </a:buClr>
              <a:buSzPct val="110000"/>
              <a:buFont typeface="Arial"/>
              <a:buNone/>
            </a:pPr>
            <a:r>
              <a:rPr lang="en" sz="1000" dirty="0" smtClean="0">
                <a:solidFill>
                  <a:srgbClr val="33CCFF"/>
                </a:solidFill>
                <a:latin typeface="Pontano Sans"/>
                <a:ea typeface="Pontano Sans"/>
                <a:cs typeface="Pontano Sans"/>
                <a:sym typeface="Pontano Sans"/>
              </a:rPr>
              <a:t>Melissa Medici</a:t>
            </a:r>
            <a:endParaRPr lang="en" sz="1000" dirty="0">
              <a:solidFill>
                <a:srgbClr val="33CCFF"/>
              </a:solidFill>
              <a:latin typeface="Pontano Sans"/>
              <a:ea typeface="Pontano Sans"/>
              <a:cs typeface="Pontano Sans"/>
              <a:sym typeface="Pontano Sans"/>
            </a:endParaRPr>
          </a:p>
        </p:txBody>
      </p:sp>
      <p:sp>
        <p:nvSpPr>
          <p:cNvPr id="352" name="Shape 352"/>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16</a:t>
            </a:fld>
            <a:endParaRPr lang="e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rtl="0">
              <a:spcBef>
                <a:spcPts val="0"/>
              </a:spcBef>
              <a:buNone/>
            </a:pPr>
            <a:r>
              <a:rPr lang="en" dirty="0" smtClean="0"/>
              <a:t>Resources</a:t>
            </a:r>
            <a:endParaRPr lang="en" dirty="0"/>
          </a:p>
        </p:txBody>
      </p:sp>
      <p:sp>
        <p:nvSpPr>
          <p:cNvPr id="343" name="Shape 343"/>
          <p:cNvSpPr txBox="1">
            <a:spLocks noGrp="1"/>
          </p:cNvSpPr>
          <p:nvPr>
            <p:ph type="body" idx="1"/>
          </p:nvPr>
        </p:nvSpPr>
        <p:spPr>
          <a:xfrm>
            <a:off x="457200" y="1406944"/>
            <a:ext cx="5301300" cy="3161400"/>
          </a:xfrm>
          <a:prstGeom prst="rect">
            <a:avLst/>
          </a:prstGeom>
        </p:spPr>
        <p:txBody>
          <a:bodyPr lIns="91425" tIns="91425" rIns="91425" bIns="91425" anchor="t" anchorCtr="0">
            <a:noAutofit/>
          </a:bodyPr>
          <a:lstStyle/>
          <a:p>
            <a:pPr lvl="0" indent="-457200" algn="just">
              <a:buNone/>
            </a:pPr>
            <a:r>
              <a:rPr lang="en-US" sz="1200" dirty="0" smtClean="0"/>
              <a:t>Love, D. (</a:t>
            </a:r>
            <a:r>
              <a:rPr lang="en-US" sz="1200" dirty="0" smtClean="0"/>
              <a:t>2014). </a:t>
            </a:r>
            <a:r>
              <a:rPr lang="en-US" sz="1200" dirty="0" smtClean="0"/>
              <a:t>400 years ago, a </a:t>
            </a:r>
            <a:r>
              <a:rPr lang="en-US" sz="1200" dirty="0" smtClean="0"/>
              <a:t>famous mathematician couldn't </a:t>
            </a:r>
            <a:r>
              <a:rPr lang="en-US" sz="1200" dirty="0" smtClean="0"/>
              <a:t>confirm </a:t>
            </a:r>
            <a:r>
              <a:rPr lang="en-US" sz="1200" dirty="0" smtClean="0"/>
              <a:t>	his </a:t>
            </a:r>
            <a:r>
              <a:rPr lang="en-US" sz="1200" dirty="0" smtClean="0"/>
              <a:t>theory computers did it two days ago. </a:t>
            </a:r>
            <a:r>
              <a:rPr lang="en-US" sz="1200" dirty="0" smtClean="0"/>
              <a:t>Retrieved from 	https</a:t>
            </a:r>
            <a:r>
              <a:rPr lang="en-US" sz="1200" dirty="0" smtClean="0"/>
              <a:t>://</a:t>
            </a:r>
            <a:r>
              <a:rPr lang="en-US" sz="1200" dirty="0" smtClean="0"/>
              <a:t>ca.finance.yahoo.com/news/400-years-ago-famous-	mathematician-180433456.html</a:t>
            </a:r>
            <a:endParaRPr lang="en" sz="1200" b="1" u="sng" dirty="0">
              <a:solidFill>
                <a:srgbClr val="16A3E0"/>
              </a:solidFill>
              <a:hlinkClick r:id="rId3"/>
            </a:endParaRPr>
          </a:p>
        </p:txBody>
      </p:sp>
      <p:sp>
        <p:nvSpPr>
          <p:cNvPr id="344" name="Shape 344"/>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17</a:t>
            </a:fld>
            <a:endParaRPr lang="e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sldNum" idx="12"/>
          </p:nvPr>
        </p:nvSpPr>
        <p:spPr>
          <a:xfrm>
            <a:off x="756580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18</a:t>
            </a:fld>
            <a:endParaRPr lang="en"/>
          </a:p>
        </p:txBody>
      </p:sp>
      <p:sp>
        <p:nvSpPr>
          <p:cNvPr id="336" name="Shape 336"/>
          <p:cNvSpPr txBox="1">
            <a:spLocks noGrp="1"/>
          </p:cNvSpPr>
          <p:nvPr>
            <p:ph type="body" idx="4294967295"/>
          </p:nvPr>
        </p:nvSpPr>
        <p:spPr>
          <a:xfrm>
            <a:off x="755125" y="2100750"/>
            <a:ext cx="5003400" cy="2049600"/>
          </a:xfrm>
          <a:prstGeom prst="rect">
            <a:avLst/>
          </a:prstGeom>
        </p:spPr>
        <p:txBody>
          <a:bodyPr lIns="91425" tIns="91425" rIns="91425" bIns="91425" anchor="t" anchorCtr="0">
            <a:noAutofit/>
          </a:bodyPr>
          <a:lstStyle/>
          <a:p>
            <a:pPr lvl="0" rtl="0">
              <a:spcBef>
                <a:spcPts val="0"/>
              </a:spcBef>
              <a:buNone/>
            </a:pPr>
            <a:r>
              <a:rPr lang="en" sz="3600" b="1" dirty="0"/>
              <a:t>Any questions?</a:t>
            </a:r>
          </a:p>
          <a:p>
            <a:pPr lvl="0">
              <a:spcBef>
                <a:spcPts val="0"/>
              </a:spcBef>
              <a:buClr>
                <a:schemeClr val="dk1"/>
              </a:buClr>
              <a:buSzPct val="61111"/>
              <a:buFont typeface="Arial"/>
              <a:buNone/>
            </a:pPr>
            <a:r>
              <a:rPr lang="en" dirty="0"/>
              <a:t>You can </a:t>
            </a:r>
            <a:r>
              <a:rPr lang="en" dirty="0" smtClean="0"/>
              <a:t>contact me at</a:t>
            </a:r>
            <a:endParaRPr lang="en" dirty="0"/>
          </a:p>
          <a:p>
            <a:pPr marL="457200" lvl="0" indent="-228600" rtl="0">
              <a:spcBef>
                <a:spcPts val="0"/>
              </a:spcBef>
            </a:pPr>
            <a:r>
              <a:rPr lang="en" dirty="0" smtClean="0"/>
              <a:t>MLMedici@optonline.net</a:t>
            </a:r>
            <a:endParaRPr lang="en" dirty="0"/>
          </a:p>
        </p:txBody>
      </p:sp>
      <p:pic>
        <p:nvPicPr>
          <p:cNvPr id="337" name="Shape 337" descr="5.jpg"/>
          <p:cNvPicPr preferRelativeResize="0"/>
          <p:nvPr/>
        </p:nvPicPr>
        <p:blipFill>
          <a:blip r:embed="rId3">
            <a:lum contrast="30000"/>
          </a:blip>
          <a:srcRect l="4386" r="4971"/>
          <a:stretch>
            <a:fillRect/>
          </a:stretch>
        </p:blipFill>
        <p:spPr>
          <a:xfrm rot="5400000">
            <a:off x="4434839" y="1398270"/>
            <a:ext cx="5212080" cy="237744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rtl="0">
              <a:spcBef>
                <a:spcPts val="0"/>
              </a:spcBef>
              <a:buNone/>
            </a:pPr>
            <a:r>
              <a:rPr lang="en" dirty="0" smtClean="0"/>
              <a:t>Goals and Objectives</a:t>
            </a:r>
            <a:endParaRPr lang="en" dirty="0"/>
          </a:p>
        </p:txBody>
      </p:sp>
      <p:sp>
        <p:nvSpPr>
          <p:cNvPr id="121" name="Shape 121"/>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2</a:t>
            </a:fld>
            <a:endParaRPr lang="en"/>
          </a:p>
        </p:txBody>
      </p:sp>
      <p:sp>
        <p:nvSpPr>
          <p:cNvPr id="123" name="Shape 123"/>
          <p:cNvSpPr txBox="1">
            <a:spLocks noGrp="1"/>
          </p:cNvSpPr>
          <p:nvPr>
            <p:ph type="body" idx="2"/>
          </p:nvPr>
        </p:nvSpPr>
        <p:spPr>
          <a:xfrm>
            <a:off x="457200" y="1323450"/>
            <a:ext cx="5149200" cy="24675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b="1" dirty="0" smtClean="0">
                <a:solidFill>
                  <a:srgbClr val="162D5A"/>
                </a:solidFill>
              </a:rPr>
              <a:t>Goal:</a:t>
            </a:r>
            <a:endParaRPr lang="en" dirty="0" smtClean="0"/>
          </a:p>
          <a:p>
            <a:pPr marL="274320" algn="just">
              <a:buClr>
                <a:schemeClr val="dk1"/>
              </a:buClr>
              <a:buSzPct val="91666"/>
              <a:buNone/>
            </a:pPr>
            <a:r>
              <a:rPr lang="en-US" sz="1400" dirty="0" smtClean="0"/>
              <a:t>The students will demonstrate the ability to recognize patterns in a sequence and derive formulas for the sum of a series.</a:t>
            </a:r>
          </a:p>
          <a:p>
            <a:pPr lvl="0" rtl="0">
              <a:spcBef>
                <a:spcPts val="0"/>
              </a:spcBef>
              <a:buClr>
                <a:schemeClr val="dk1"/>
              </a:buClr>
              <a:buSzPct val="91666"/>
              <a:buFont typeface="Arial"/>
              <a:buNone/>
            </a:pPr>
            <a:endParaRPr lang="en" sz="1400" dirty="0" smtClean="0">
              <a:solidFill>
                <a:srgbClr val="162D5A"/>
              </a:solidFill>
            </a:endParaRPr>
          </a:p>
          <a:p>
            <a:pPr lvl="0" rtl="0">
              <a:spcBef>
                <a:spcPts val="0"/>
              </a:spcBef>
              <a:buClr>
                <a:schemeClr val="dk1"/>
              </a:buClr>
              <a:buSzPct val="91666"/>
              <a:buFont typeface="Arial"/>
              <a:buNone/>
            </a:pPr>
            <a:endParaRPr lang="en" sz="1400" b="1" dirty="0" smtClean="0"/>
          </a:p>
          <a:p>
            <a:pPr lvl="0" rtl="0">
              <a:spcBef>
                <a:spcPts val="0"/>
              </a:spcBef>
              <a:buClr>
                <a:schemeClr val="dk1"/>
              </a:buClr>
              <a:buSzPct val="91666"/>
              <a:buFont typeface="Arial"/>
              <a:buNone/>
            </a:pPr>
            <a:r>
              <a:rPr lang="en" b="1" dirty="0" smtClean="0">
                <a:solidFill>
                  <a:srgbClr val="162D5A"/>
                </a:solidFill>
              </a:rPr>
              <a:t>Objective: </a:t>
            </a:r>
          </a:p>
          <a:p>
            <a:pPr marL="274320" lvl="1" algn="just">
              <a:buClr>
                <a:schemeClr val="dk1"/>
              </a:buClr>
              <a:buSzPct val="91666"/>
              <a:buNone/>
            </a:pPr>
            <a:r>
              <a:rPr lang="en-US" sz="1400" dirty="0" smtClean="0"/>
              <a:t>The students will formulate an equation to represent an arithmetic sequence.</a:t>
            </a:r>
          </a:p>
          <a:p>
            <a:pPr marL="274320" lvl="1" algn="just">
              <a:buClr>
                <a:schemeClr val="dk1"/>
              </a:buClr>
              <a:buSzPct val="91666"/>
              <a:buNone/>
            </a:pPr>
            <a:r>
              <a:rPr lang="en-US" sz="1400" dirty="0" smtClean="0"/>
              <a:t>The students will build a summation to represent an arithmetic series.</a:t>
            </a:r>
          </a:p>
          <a:p>
            <a:pPr marL="274320" lvl="1" algn="just">
              <a:buClr>
                <a:schemeClr val="dk1"/>
              </a:buClr>
              <a:buSzPct val="91666"/>
              <a:buNone/>
            </a:pPr>
            <a:r>
              <a:rPr lang="en-US" sz="1400" dirty="0" smtClean="0"/>
              <a:t>The students will calculate the sum of the series.</a:t>
            </a:r>
          </a:p>
          <a:p>
            <a:pPr lvl="0">
              <a:buClr>
                <a:schemeClr val="dk1"/>
              </a:buClr>
              <a:buSzPct val="91666"/>
              <a:buNone/>
            </a:pPr>
            <a:endParaRPr lang="en" sz="1200" dirty="0">
              <a:solidFill>
                <a:srgbClr val="162D5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rtl="0">
              <a:spcBef>
                <a:spcPts val="0"/>
              </a:spcBef>
              <a:buNone/>
            </a:pPr>
            <a:r>
              <a:rPr lang="en" dirty="0" smtClean="0"/>
              <a:t>Standards</a:t>
            </a:r>
            <a:endParaRPr lang="en" dirty="0"/>
          </a:p>
        </p:txBody>
      </p:sp>
      <p:sp>
        <p:nvSpPr>
          <p:cNvPr id="121" name="Shape 121"/>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a:t>
            </a:fld>
            <a:endParaRPr lang="en"/>
          </a:p>
        </p:txBody>
      </p:sp>
      <p:sp>
        <p:nvSpPr>
          <p:cNvPr id="123" name="Shape 123"/>
          <p:cNvSpPr txBox="1">
            <a:spLocks noGrp="1"/>
          </p:cNvSpPr>
          <p:nvPr>
            <p:ph type="body" idx="2"/>
          </p:nvPr>
        </p:nvSpPr>
        <p:spPr>
          <a:xfrm>
            <a:off x="457200" y="1323450"/>
            <a:ext cx="5149200" cy="826500"/>
          </a:xfrm>
          <a:prstGeom prst="rect">
            <a:avLst/>
          </a:prstGeom>
        </p:spPr>
        <p:txBody>
          <a:bodyPr lIns="91425" tIns="91425" rIns="91425" bIns="91425" anchor="t" anchorCtr="0">
            <a:noAutofit/>
          </a:bodyPr>
          <a:lstStyle/>
          <a:p>
            <a:pPr lvl="0" rtl="0">
              <a:spcBef>
                <a:spcPts val="300"/>
              </a:spcBef>
              <a:spcAft>
                <a:spcPts val="300"/>
              </a:spcAft>
              <a:buClr>
                <a:schemeClr val="dk1"/>
              </a:buClr>
              <a:buSzPct val="91666"/>
              <a:buFont typeface="Arial"/>
              <a:buNone/>
            </a:pPr>
            <a:r>
              <a:rPr lang="en" sz="1200" b="1" dirty="0" smtClean="0">
                <a:solidFill>
                  <a:srgbClr val="162D5A"/>
                </a:solidFill>
              </a:rPr>
              <a:t>NCTM: </a:t>
            </a:r>
            <a:endParaRPr lang="en" sz="1200" dirty="0" smtClean="0">
              <a:solidFill>
                <a:srgbClr val="162D5A"/>
              </a:solidFill>
            </a:endParaRPr>
          </a:p>
          <a:p>
            <a:pPr>
              <a:spcBef>
                <a:spcPts val="300"/>
              </a:spcBef>
              <a:spcAft>
                <a:spcPts val="300"/>
              </a:spcAft>
              <a:buNone/>
            </a:pPr>
            <a:r>
              <a:rPr lang="en-US" sz="1200" b="1" dirty="0" smtClean="0"/>
              <a:t>Algebra (Grades 9-12)</a:t>
            </a:r>
          </a:p>
          <a:p>
            <a:pPr>
              <a:spcBef>
                <a:spcPts val="300"/>
              </a:spcBef>
              <a:spcAft>
                <a:spcPts val="300"/>
              </a:spcAft>
              <a:buNone/>
            </a:pPr>
            <a:r>
              <a:rPr lang="en-US" sz="1100" b="1" dirty="0" smtClean="0"/>
              <a:t>Understand patterns, relations, and functions</a:t>
            </a:r>
          </a:p>
          <a:p>
            <a:pPr lvl="0">
              <a:spcBef>
                <a:spcPts val="300"/>
              </a:spcBef>
              <a:spcAft>
                <a:spcPts val="300"/>
              </a:spcAft>
              <a:buNone/>
            </a:pPr>
            <a:r>
              <a:rPr lang="en-US" sz="1200" dirty="0" smtClean="0"/>
              <a:t>       1. Generalize </a:t>
            </a:r>
            <a:r>
              <a:rPr lang="en-US" sz="1200" dirty="0" smtClean="0"/>
              <a:t>patterns using explicitly defined and recursively defined functions</a:t>
            </a:r>
          </a:p>
          <a:p>
            <a:pPr lvl="0" rtl="0">
              <a:spcBef>
                <a:spcPts val="300"/>
              </a:spcBef>
              <a:spcAft>
                <a:spcPts val="300"/>
              </a:spcAft>
              <a:buClr>
                <a:schemeClr val="dk1"/>
              </a:buClr>
              <a:buSzPct val="91666"/>
              <a:buFont typeface="Arial"/>
              <a:buNone/>
            </a:pPr>
            <a:endParaRPr lang="en" sz="100" b="1" dirty="0" smtClean="0"/>
          </a:p>
          <a:p>
            <a:pPr lvl="0" rtl="0">
              <a:spcBef>
                <a:spcPts val="300"/>
              </a:spcBef>
              <a:spcAft>
                <a:spcPts val="300"/>
              </a:spcAft>
              <a:buClr>
                <a:schemeClr val="dk1"/>
              </a:buClr>
              <a:buSzPct val="91666"/>
              <a:buFont typeface="Arial"/>
              <a:buNone/>
            </a:pPr>
            <a:r>
              <a:rPr lang="en" sz="1200" b="1" dirty="0" smtClean="0">
                <a:solidFill>
                  <a:srgbClr val="162D5A"/>
                </a:solidFill>
              </a:rPr>
              <a:t>CCSS:</a:t>
            </a:r>
            <a:endParaRPr lang="en" sz="1200" dirty="0" smtClean="0">
              <a:solidFill>
                <a:srgbClr val="162D5A"/>
              </a:solidFill>
            </a:endParaRPr>
          </a:p>
          <a:p>
            <a:pPr algn="just">
              <a:spcBef>
                <a:spcPts val="300"/>
              </a:spcBef>
              <a:spcAft>
                <a:spcPts val="300"/>
              </a:spcAft>
              <a:buNone/>
            </a:pPr>
            <a:r>
              <a:rPr lang="en-US" sz="1100" b="1" dirty="0" smtClean="0"/>
              <a:t>Building Functions 				F-BF</a:t>
            </a:r>
          </a:p>
          <a:p>
            <a:pPr algn="just">
              <a:spcBef>
                <a:spcPts val="300"/>
              </a:spcBef>
              <a:spcAft>
                <a:spcPts val="300"/>
              </a:spcAft>
              <a:buNone/>
            </a:pPr>
            <a:r>
              <a:rPr lang="en-US" sz="1100" b="1" dirty="0" smtClean="0"/>
              <a:t>Building </a:t>
            </a:r>
            <a:r>
              <a:rPr lang="en-US" sz="1100" b="1" dirty="0" smtClean="0"/>
              <a:t>a function that models a relationship between two quantities.</a:t>
            </a:r>
            <a:endParaRPr lang="en-US" sz="1100" b="1" dirty="0" smtClean="0"/>
          </a:p>
          <a:p>
            <a:pPr lvl="0" algn="just">
              <a:spcBef>
                <a:spcPts val="300"/>
              </a:spcBef>
              <a:spcAft>
                <a:spcPts val="300"/>
              </a:spcAft>
              <a:buNone/>
            </a:pPr>
            <a:r>
              <a:rPr lang="en-US" sz="1200" dirty="0" smtClean="0"/>
              <a:t>   1. Write </a:t>
            </a:r>
            <a:r>
              <a:rPr lang="en-US" sz="1200" dirty="0" smtClean="0"/>
              <a:t>a function that describes a relationship between two quantities.</a:t>
            </a:r>
            <a:endParaRPr lang="en-US" sz="1200" dirty="0" smtClean="0"/>
          </a:p>
          <a:p>
            <a:pPr lvl="1" algn="just">
              <a:spcBef>
                <a:spcPts val="300"/>
              </a:spcBef>
              <a:spcAft>
                <a:spcPts val="300"/>
              </a:spcAft>
              <a:buNone/>
            </a:pPr>
            <a:r>
              <a:rPr lang="en-US" sz="1200" dirty="0" smtClean="0"/>
              <a:t>       a) Determine </a:t>
            </a:r>
            <a:r>
              <a:rPr lang="en-US" sz="1200" dirty="0" smtClean="0"/>
              <a:t>an explicit expression, a recursive process, or steps for calculation from a context.</a:t>
            </a:r>
          </a:p>
          <a:p>
            <a:pPr lvl="1" algn="just">
              <a:spcBef>
                <a:spcPts val="300"/>
              </a:spcBef>
              <a:spcAft>
                <a:spcPts val="300"/>
              </a:spcAft>
              <a:buNone/>
            </a:pPr>
            <a:r>
              <a:rPr lang="en-US" sz="1200" dirty="0" smtClean="0"/>
              <a:t>       b) Combine </a:t>
            </a:r>
            <a:r>
              <a:rPr lang="en-US" sz="1200" dirty="0" smtClean="0"/>
              <a:t>standard function types using arithmetic operations. </a:t>
            </a:r>
            <a:r>
              <a:rPr lang="en-US" sz="1200" dirty="0" smtClean="0"/>
              <a:t>For example, build a function that models that temperature of a cooling body by adding a constant function to a decaying exponential, and relate these functions to the model. </a:t>
            </a:r>
          </a:p>
          <a:p>
            <a:pPr lvl="0" rtl="0">
              <a:spcBef>
                <a:spcPts val="300"/>
              </a:spcBef>
              <a:spcAft>
                <a:spcPts val="300"/>
              </a:spcAft>
              <a:buClr>
                <a:schemeClr val="dk1"/>
              </a:buClr>
              <a:buSzPct val="91666"/>
              <a:buFont typeface="Arial"/>
              <a:buNone/>
            </a:pPr>
            <a:endParaRPr lang="en" sz="1200" dirty="0">
              <a:solidFill>
                <a:srgbClr val="162D5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idx="4294967295"/>
          </p:nvPr>
        </p:nvSpPr>
        <p:spPr>
          <a:xfrm>
            <a:off x="755125" y="438150"/>
            <a:ext cx="5003400" cy="727800"/>
          </a:xfrm>
          <a:prstGeom prst="rect">
            <a:avLst/>
          </a:prstGeom>
        </p:spPr>
        <p:txBody>
          <a:bodyPr lIns="91425" tIns="91425" rIns="91425" bIns="91425" anchor="b" anchorCtr="0">
            <a:noAutofit/>
          </a:bodyPr>
          <a:lstStyle/>
          <a:p>
            <a:pPr lvl="0">
              <a:spcBef>
                <a:spcPts val="0"/>
              </a:spcBef>
              <a:buNone/>
            </a:pPr>
            <a:r>
              <a:rPr lang="en" sz="3200" dirty="0" smtClean="0">
                <a:solidFill>
                  <a:srgbClr val="16A3E0"/>
                </a:solidFill>
              </a:rPr>
              <a:t>Materials/ Assignment</a:t>
            </a:r>
            <a:endParaRPr lang="en" sz="3200" dirty="0">
              <a:solidFill>
                <a:srgbClr val="16A3E0"/>
              </a:solidFill>
            </a:endParaRPr>
          </a:p>
        </p:txBody>
      </p:sp>
      <p:sp>
        <p:nvSpPr>
          <p:cNvPr id="129" name="Shape 129"/>
          <p:cNvSpPr txBox="1">
            <a:spLocks noGrp="1"/>
          </p:cNvSpPr>
          <p:nvPr>
            <p:ph type="body" idx="4294967295"/>
          </p:nvPr>
        </p:nvSpPr>
        <p:spPr>
          <a:xfrm>
            <a:off x="755125" y="1123950"/>
            <a:ext cx="5003400" cy="30264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b="1" dirty="0" smtClean="0"/>
              <a:t>Materials:</a:t>
            </a:r>
          </a:p>
          <a:p>
            <a:pPr lvl="0" rtl="0">
              <a:spcBef>
                <a:spcPts val="0"/>
              </a:spcBef>
              <a:buClr>
                <a:schemeClr val="dk1"/>
              </a:buClr>
              <a:buSzPct val="61111"/>
              <a:buFont typeface="Arial"/>
              <a:buNone/>
            </a:pPr>
            <a:endParaRPr lang="en" b="1" dirty="0" smtClean="0"/>
          </a:p>
          <a:p>
            <a:pPr lvl="0" rtl="0">
              <a:spcBef>
                <a:spcPts val="0"/>
              </a:spcBef>
              <a:buClr>
                <a:schemeClr val="dk1"/>
              </a:buClr>
              <a:buSzPct val="61111"/>
              <a:buFont typeface="Arial"/>
              <a:buNone/>
            </a:pPr>
            <a:endParaRPr lang="en" b="1" dirty="0" smtClean="0"/>
          </a:p>
          <a:p>
            <a:pPr lvl="0" rtl="0">
              <a:spcBef>
                <a:spcPts val="0"/>
              </a:spcBef>
              <a:buClr>
                <a:schemeClr val="dk1"/>
              </a:buClr>
              <a:buSzPct val="61111"/>
              <a:buFont typeface="Arial"/>
              <a:buNone/>
            </a:pPr>
            <a:endParaRPr lang="en" b="1" dirty="0" smtClean="0"/>
          </a:p>
          <a:p>
            <a:pPr lvl="0" rtl="0">
              <a:spcBef>
                <a:spcPts val="0"/>
              </a:spcBef>
              <a:buClr>
                <a:schemeClr val="dk1"/>
              </a:buClr>
              <a:buSzPct val="61111"/>
              <a:buFont typeface="Arial"/>
              <a:buNone/>
            </a:pPr>
            <a:endParaRPr lang="en" b="1" dirty="0" smtClean="0"/>
          </a:p>
          <a:p>
            <a:pPr lvl="0" rtl="0">
              <a:spcBef>
                <a:spcPts val="0"/>
              </a:spcBef>
              <a:buClr>
                <a:schemeClr val="dk1"/>
              </a:buClr>
              <a:buSzPct val="61111"/>
              <a:buFont typeface="Arial"/>
              <a:buNone/>
            </a:pPr>
            <a:endParaRPr lang="en" b="1" dirty="0" smtClean="0"/>
          </a:p>
          <a:p>
            <a:pPr lvl="0" rtl="0">
              <a:spcBef>
                <a:spcPts val="0"/>
              </a:spcBef>
              <a:buClr>
                <a:schemeClr val="dk1"/>
              </a:buClr>
              <a:buSzPct val="61111"/>
              <a:buFont typeface="Arial"/>
              <a:buNone/>
            </a:pPr>
            <a:r>
              <a:rPr lang="en" b="1" dirty="0" smtClean="0"/>
              <a:t>Assignment:</a:t>
            </a:r>
            <a:endParaRPr lang="en" b="1" dirty="0"/>
          </a:p>
        </p:txBody>
      </p:sp>
      <p:pic>
        <p:nvPicPr>
          <p:cNvPr id="130" name="Shape 130" descr="create_0006_hio3mrgxjt4-imani-clovis.jpg"/>
          <p:cNvPicPr preferRelativeResize="0"/>
          <p:nvPr/>
        </p:nvPicPr>
        <p:blipFill>
          <a:blip r:embed="rId3"/>
          <a:stretch>
            <a:fillRect/>
          </a:stretch>
        </p:blipFill>
        <p:spPr>
          <a:xfrm rot="5400000">
            <a:off x="4629148" y="1543052"/>
            <a:ext cx="5143501" cy="2057398"/>
          </a:xfrm>
          <a:prstGeom prst="rect">
            <a:avLst/>
          </a:prstGeom>
          <a:noFill/>
          <a:ln>
            <a:noFill/>
          </a:ln>
        </p:spPr>
      </p:pic>
      <p:sp>
        <p:nvSpPr>
          <p:cNvPr id="131" name="Shape 131"/>
          <p:cNvSpPr txBox="1">
            <a:spLocks noGrp="1"/>
          </p:cNvSpPr>
          <p:nvPr>
            <p:ph type="sldNum" idx="12"/>
          </p:nvPr>
        </p:nvSpPr>
        <p:spPr>
          <a:xfrm>
            <a:off x="756580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a:t>
            </a:fld>
            <a:endParaRPr lang="en"/>
          </a:p>
        </p:txBody>
      </p:sp>
      <p:sp>
        <p:nvSpPr>
          <p:cNvPr id="6" name="Shape 129"/>
          <p:cNvSpPr txBox="1">
            <a:spLocks/>
          </p:cNvSpPr>
          <p:nvPr/>
        </p:nvSpPr>
        <p:spPr>
          <a:xfrm>
            <a:off x="1066800" y="1123950"/>
            <a:ext cx="4698600" cy="30264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61111"/>
              <a:buFont typeface="Arial"/>
              <a:buNone/>
              <a:tabLst/>
              <a:defRPr/>
            </a:pPr>
            <a:endParaRPr kumimoji="0" lang="en" sz="1800" b="1" i="0" u="none" strike="noStrike" kern="0" cap="none" spc="0" normalizeH="0" baseline="0" noProof="0" dirty="0" smtClean="0">
              <a:ln>
                <a:noFill/>
              </a:ln>
              <a:solidFill>
                <a:srgbClr val="162D5A"/>
              </a:solidFill>
              <a:effectLst/>
              <a:uLnTx/>
              <a:uFillTx/>
              <a:latin typeface="Pontano Sans"/>
              <a:ea typeface="Pontano Sans"/>
              <a:cs typeface="Pontano Sans"/>
              <a:sym typeface="Pontano Sans"/>
            </a:endParaRPr>
          </a:p>
          <a:p>
            <a:pPr lvl="1">
              <a:buClr>
                <a:schemeClr val="dk1"/>
              </a:buClr>
              <a:buSzPct val="61111"/>
              <a:buBlip>
                <a:blip r:embed="rId4"/>
              </a:buBlip>
            </a:pPr>
            <a:r>
              <a:rPr kumimoji="0" lang="en" b="1" i="0" u="none" strike="noStrike" kern="0" cap="none" spc="0" normalizeH="0" baseline="0" noProof="0" dirty="0" smtClean="0">
                <a:ln>
                  <a:noFill/>
                </a:ln>
                <a:solidFill>
                  <a:srgbClr val="162D5A"/>
                </a:solidFill>
                <a:effectLst/>
                <a:uLnTx/>
                <a:uFillTx/>
                <a:latin typeface="Pontano Sans"/>
                <a:ea typeface="Pontano Sans"/>
                <a:cs typeface="Pontano Sans"/>
                <a:sym typeface="Pontano Sans"/>
              </a:rPr>
              <a:t>Activity packet (1 per student)</a:t>
            </a:r>
          </a:p>
          <a:p>
            <a:pPr lvl="1">
              <a:buClr>
                <a:schemeClr val="dk1"/>
              </a:buClr>
              <a:buSzPct val="61111"/>
              <a:buBlip>
                <a:blip r:embed="rId4"/>
              </a:buBlip>
            </a:pPr>
            <a:r>
              <a:rPr lang="en" b="1" dirty="0" smtClean="0">
                <a:solidFill>
                  <a:srgbClr val="162D5A"/>
                </a:solidFill>
                <a:latin typeface="Pontano Sans"/>
                <a:ea typeface="Pontano Sans"/>
                <a:cs typeface="Pontano Sans"/>
                <a:sym typeface="Pontano Sans"/>
              </a:rPr>
              <a:t>Starburst: Pink (9 per group)</a:t>
            </a:r>
          </a:p>
          <a:p>
            <a:pPr lvl="1">
              <a:buClr>
                <a:schemeClr val="dk1"/>
              </a:buClr>
              <a:buSzPct val="61111"/>
              <a:buBlip>
                <a:blip r:embed="rId4"/>
              </a:buBlip>
            </a:pPr>
            <a:r>
              <a:rPr lang="en" b="1" dirty="0" smtClean="0">
                <a:solidFill>
                  <a:srgbClr val="162D5A"/>
                </a:solidFill>
                <a:latin typeface="Pontano Sans"/>
                <a:ea typeface="Pontano Sans"/>
                <a:cs typeface="Pontano Sans"/>
                <a:sym typeface="Pontano Sans"/>
              </a:rPr>
              <a:t>Starburst: Yellow (4 per group)</a:t>
            </a:r>
          </a:p>
          <a:p>
            <a:pPr lvl="1">
              <a:buClr>
                <a:schemeClr val="dk1"/>
              </a:buClr>
              <a:buSzPct val="61111"/>
              <a:buBlip>
                <a:blip r:embed="rId4"/>
              </a:buBlip>
            </a:pPr>
            <a:r>
              <a:rPr lang="en" b="1" dirty="0" smtClean="0">
                <a:solidFill>
                  <a:srgbClr val="162D5A"/>
                </a:solidFill>
                <a:latin typeface="Pontano Sans"/>
                <a:ea typeface="Pontano Sans"/>
                <a:cs typeface="Pontano Sans"/>
                <a:sym typeface="Pontano Sans"/>
              </a:rPr>
              <a:t>Starburst: Orange (1 per group)</a:t>
            </a:r>
          </a:p>
          <a:p>
            <a:pPr lvl="1">
              <a:buClr>
                <a:schemeClr val="dk1"/>
              </a:buClr>
              <a:buSzPct val="61111"/>
              <a:buBlip>
                <a:blip r:embed="rId4"/>
              </a:buBlip>
            </a:pPr>
            <a:r>
              <a:rPr lang="en" b="1" dirty="0" smtClean="0">
                <a:solidFill>
                  <a:srgbClr val="162D5A"/>
                </a:solidFill>
                <a:latin typeface="Pontano Sans"/>
                <a:ea typeface="Pontano Sans"/>
                <a:cs typeface="Pontano Sans"/>
                <a:sym typeface="Pontano Sans"/>
              </a:rPr>
              <a:t>Calculator (Optional)</a:t>
            </a:r>
          </a:p>
          <a:p>
            <a:pPr lvl="1">
              <a:buClr>
                <a:schemeClr val="dk1"/>
              </a:buClr>
              <a:buSzPct val="61111"/>
              <a:buBlip>
                <a:blip r:embed="rId4"/>
              </a:buBlip>
            </a:pPr>
            <a:endParaRPr lang="en" b="1" dirty="0" smtClean="0">
              <a:solidFill>
                <a:srgbClr val="162D5A"/>
              </a:solidFill>
              <a:latin typeface="Pontano Sans"/>
              <a:ea typeface="Pontano Sans"/>
              <a:cs typeface="Pontano Sans"/>
              <a:sym typeface="Pontano Sans"/>
            </a:endParaRPr>
          </a:p>
          <a:p>
            <a:pPr lvl="1">
              <a:buClr>
                <a:schemeClr val="dk1"/>
              </a:buClr>
              <a:buSzPct val="61111"/>
              <a:buBlip>
                <a:blip r:embed="rId4"/>
              </a:buBlip>
            </a:pPr>
            <a:endParaRPr lang="en" b="1" dirty="0" smtClean="0">
              <a:solidFill>
                <a:srgbClr val="162D5A"/>
              </a:solidFill>
              <a:latin typeface="Pontano Sans"/>
              <a:ea typeface="Pontano Sans"/>
              <a:cs typeface="Pontano Sans"/>
              <a:sym typeface="Pontano Sans"/>
            </a:endParaRPr>
          </a:p>
          <a:p>
            <a:pPr lvl="1">
              <a:buClr>
                <a:schemeClr val="dk1"/>
              </a:buClr>
              <a:buSzPct val="61111"/>
            </a:pPr>
            <a:endParaRPr lang="en" b="1" dirty="0" smtClean="0">
              <a:solidFill>
                <a:srgbClr val="162D5A"/>
              </a:solidFill>
              <a:latin typeface="Pontano Sans"/>
              <a:ea typeface="Pontano Sans"/>
              <a:cs typeface="Pontano Sans"/>
              <a:sym typeface="Pontano Sans"/>
            </a:endParaRPr>
          </a:p>
          <a:p>
            <a:pPr lvl="1">
              <a:buClr>
                <a:schemeClr val="dk1"/>
              </a:buClr>
              <a:buSzPct val="61111"/>
              <a:buBlip>
                <a:blip r:embed="rId4"/>
              </a:buBlip>
            </a:pPr>
            <a:r>
              <a:rPr lang="en" b="1" dirty="0" smtClean="0">
                <a:solidFill>
                  <a:srgbClr val="162D5A"/>
                </a:solidFill>
                <a:latin typeface="Pontano Sans"/>
                <a:ea typeface="Pontano Sans"/>
                <a:cs typeface="Pontano Sans"/>
                <a:sym typeface="Pontano Sans"/>
              </a:rPr>
              <a:t>The students will be working in groups of 3 to 4 to complete this activity. Each student will need their own copy of the activity packet, but will share the physical material amongst the group.</a:t>
            </a:r>
            <a:endParaRPr lang="en" b="1" dirty="0" smtClean="0">
              <a:solidFill>
                <a:srgbClr val="162D5A"/>
              </a:solidFill>
              <a:latin typeface="Pontano Sans"/>
              <a:ea typeface="Pontano Sans"/>
              <a:cs typeface="Pontano Sans"/>
              <a:sym typeface="Pontano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rtl="0">
              <a:spcBef>
                <a:spcPts val="0"/>
              </a:spcBef>
              <a:buNone/>
            </a:pPr>
            <a:r>
              <a:rPr lang="en" dirty="0" smtClean="0"/>
              <a:t>Terms to know</a:t>
            </a:r>
            <a:endParaRPr lang="en" dirty="0"/>
          </a:p>
        </p:txBody>
      </p:sp>
      <p:sp>
        <p:nvSpPr>
          <p:cNvPr id="121" name="Shape 121"/>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5</a:t>
            </a:fld>
            <a:endParaRPr lang="en"/>
          </a:p>
        </p:txBody>
      </p:sp>
      <p:sp>
        <p:nvSpPr>
          <p:cNvPr id="123" name="Shape 123"/>
          <p:cNvSpPr txBox="1">
            <a:spLocks noGrp="1"/>
          </p:cNvSpPr>
          <p:nvPr>
            <p:ph type="body" idx="2"/>
          </p:nvPr>
        </p:nvSpPr>
        <p:spPr>
          <a:xfrm>
            <a:off x="457200" y="1200150"/>
            <a:ext cx="5149200" cy="826500"/>
          </a:xfrm>
          <a:prstGeom prst="rect">
            <a:avLst/>
          </a:prstGeom>
        </p:spPr>
        <p:txBody>
          <a:bodyPr lIns="91425" tIns="91425" rIns="91425" bIns="91425" anchor="t" anchorCtr="0">
            <a:noAutofit/>
          </a:bodyPr>
          <a:lstStyle/>
          <a:p>
            <a:r>
              <a:rPr lang="en-US" b="1" dirty="0" smtClean="0"/>
              <a:t>  Sequence</a:t>
            </a:r>
          </a:p>
          <a:p>
            <a:pPr lvl="3"/>
            <a:r>
              <a:rPr lang="en-US" dirty="0" smtClean="0"/>
              <a:t>       A list of numbers or objects in a special order.</a:t>
            </a:r>
          </a:p>
          <a:p>
            <a:pPr lvl="3">
              <a:buNone/>
            </a:pPr>
            <a:endParaRPr lang="en-US" sz="600" dirty="0" smtClean="0"/>
          </a:p>
          <a:p>
            <a:r>
              <a:rPr lang="en-US" b="1" dirty="0" smtClean="0"/>
              <a:t>  Series</a:t>
            </a:r>
            <a:endParaRPr lang="en-US" dirty="0" smtClean="0"/>
          </a:p>
          <a:p>
            <a:pPr lvl="2"/>
            <a:r>
              <a:rPr lang="en-US" dirty="0" smtClean="0"/>
              <a:t>       The value you get when you add all the terms of </a:t>
            </a:r>
          </a:p>
          <a:p>
            <a:pPr lvl="2">
              <a:buNone/>
            </a:pPr>
            <a:r>
              <a:rPr lang="en-US" dirty="0" smtClean="0"/>
              <a:t>         a sequence, this value is called the “sum”.</a:t>
            </a:r>
          </a:p>
          <a:p>
            <a:pPr lvl="2">
              <a:buNone/>
            </a:pPr>
            <a:endParaRPr lang="en-US" sz="600" dirty="0" smtClean="0"/>
          </a:p>
          <a:p>
            <a:r>
              <a:rPr lang="en-US" b="1" dirty="0" smtClean="0"/>
              <a:t>   Summation</a:t>
            </a:r>
            <a:endParaRPr lang="en-US" dirty="0" smtClean="0"/>
          </a:p>
          <a:p>
            <a:pPr lvl="2"/>
            <a:r>
              <a:rPr lang="en-US" dirty="0" smtClean="0"/>
              <a:t>        The addition of a sequence of numbers, the </a:t>
            </a:r>
          </a:p>
          <a:p>
            <a:pPr lvl="2">
              <a:buNone/>
            </a:pPr>
            <a:r>
              <a:rPr lang="en-US" dirty="0" smtClean="0"/>
              <a:t>          result is their sum or total.</a:t>
            </a:r>
          </a:p>
          <a:p>
            <a:pPr lvl="2">
              <a:buNone/>
            </a:pPr>
            <a:endParaRPr lang="en-US" sz="600" dirty="0" smtClean="0"/>
          </a:p>
          <a:p>
            <a:r>
              <a:rPr lang="en-US" b="1" dirty="0" smtClean="0"/>
              <a:t>   Arithmetic Patterns</a:t>
            </a:r>
            <a:endParaRPr lang="en-US" dirty="0" smtClean="0"/>
          </a:p>
          <a:p>
            <a:pPr lvl="2"/>
            <a:r>
              <a:rPr lang="en-US" dirty="0" smtClean="0"/>
              <a:t>         A pattern made by adding the same value to </a:t>
            </a:r>
          </a:p>
          <a:p>
            <a:pPr lvl="2">
              <a:buNone/>
            </a:pPr>
            <a:r>
              <a:rPr lang="en-US" dirty="0" smtClean="0"/>
              <a:t>           each term.</a:t>
            </a:r>
          </a:p>
          <a:p>
            <a:pPr lvl="2">
              <a:buNone/>
            </a:pPr>
            <a:endParaRPr lang="en-US" sz="600" dirty="0" smtClean="0"/>
          </a:p>
          <a:p>
            <a:r>
              <a:rPr lang="en-US" b="1" dirty="0" smtClean="0"/>
              <a:t>   Common Difference</a:t>
            </a:r>
            <a:endParaRPr lang="en-US" dirty="0" smtClean="0"/>
          </a:p>
          <a:p>
            <a:pPr lvl="2"/>
            <a:r>
              <a:rPr lang="en-US" dirty="0" smtClean="0"/>
              <a:t>         The difference between two numbers in an </a:t>
            </a:r>
          </a:p>
          <a:p>
            <a:pPr lvl="2">
              <a:buNone/>
            </a:pPr>
            <a:r>
              <a:rPr lang="en-US" dirty="0" smtClean="0"/>
              <a:t>           arithmetic sequence.</a:t>
            </a:r>
          </a:p>
          <a:p>
            <a:pPr lvl="2">
              <a:buNone/>
            </a:pPr>
            <a:endParaRPr lang="en-US" dirty="0" smtClean="0"/>
          </a:p>
          <a:p>
            <a:pPr lvl="2">
              <a:buNone/>
            </a:pPr>
            <a:endParaRPr lang="en-US" dirty="0" smtClean="0"/>
          </a:p>
          <a:p>
            <a:pPr lvl="2">
              <a:buNone/>
            </a:pPr>
            <a:endParaRPr lang="en-US" dirty="0" smtClean="0"/>
          </a:p>
          <a:p>
            <a:pPr lvl="2">
              <a:buNone/>
            </a:pPr>
            <a:endParaRPr lang="en-US" dirty="0"/>
          </a:p>
        </p:txBody>
      </p:sp>
      <p:pic>
        <p:nvPicPr>
          <p:cNvPr id="5" name="Picture 4" descr="2.jpg"/>
          <p:cNvPicPr>
            <a:picLocks noChangeAspect="1"/>
          </p:cNvPicPr>
          <p:nvPr/>
        </p:nvPicPr>
        <p:blipFill>
          <a:blip r:embed="rId3">
            <a:lum contrast="10000"/>
          </a:blip>
          <a:srcRect l="2592" t="12964" r="-41" b="30741"/>
          <a:stretch>
            <a:fillRect/>
          </a:stretch>
        </p:blipFill>
        <p:spPr>
          <a:xfrm rot="16200000">
            <a:off x="7188868" y="1581150"/>
            <a:ext cx="1929064"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6</a:t>
            </a:fld>
            <a:endParaRPr lang="en"/>
          </a:p>
        </p:txBody>
      </p:sp>
      <p:sp>
        <p:nvSpPr>
          <p:cNvPr id="144" name="Shape 144"/>
          <p:cNvSpPr txBox="1">
            <a:spLocks noGrp="1"/>
          </p:cNvSpPr>
          <p:nvPr>
            <p:ph type="body" idx="4294967295"/>
          </p:nvPr>
        </p:nvSpPr>
        <p:spPr>
          <a:xfrm>
            <a:off x="0" y="766763"/>
            <a:ext cx="4876800" cy="3730625"/>
          </a:xfrm>
          <a:prstGeom prst="rect">
            <a:avLst/>
          </a:prstGeom>
        </p:spPr>
        <p:txBody>
          <a:bodyPr lIns="91425" tIns="91425" rIns="91425" bIns="91425" anchor="t" anchorCtr="0">
            <a:noAutofit/>
          </a:bodyPr>
          <a:lstStyle/>
          <a:p>
            <a:pPr lvl="0" algn="ctr">
              <a:spcBef>
                <a:spcPts val="0"/>
              </a:spcBef>
              <a:buNone/>
            </a:pPr>
            <a:r>
              <a:rPr lang="en-US" b="1" dirty="0" smtClean="0"/>
              <a:t>Cannonball Problem: PREDICTIONS</a:t>
            </a:r>
            <a:endParaRPr lang="en-US" b="1" dirty="0" smtClean="0"/>
          </a:p>
          <a:p>
            <a:pPr lvl="0">
              <a:spcBef>
                <a:spcPts val="0"/>
              </a:spcBef>
              <a:buNone/>
            </a:pPr>
            <a:endParaRPr lang="en-US" dirty="0" smtClean="0"/>
          </a:p>
          <a:p>
            <a:pPr lvl="0" algn="ctr">
              <a:spcBef>
                <a:spcPts val="0"/>
              </a:spcBef>
              <a:buNone/>
            </a:pPr>
            <a:r>
              <a:rPr lang="en-US" dirty="0" smtClean="0"/>
              <a:t>1. </a:t>
            </a:r>
            <a:r>
              <a:rPr lang="en-US" dirty="0" smtClean="0"/>
              <a:t>Predict h</a:t>
            </a:r>
            <a:r>
              <a:rPr lang="en-US" dirty="0" smtClean="0"/>
              <a:t>ow many cannonballs are in the 5</a:t>
            </a:r>
            <a:r>
              <a:rPr lang="en-US" baseline="30000" dirty="0" smtClean="0"/>
              <a:t>th</a:t>
            </a:r>
            <a:r>
              <a:rPr lang="en-US" dirty="0" smtClean="0"/>
              <a:t> row.</a:t>
            </a:r>
          </a:p>
          <a:p>
            <a:pPr lvl="0" algn="ctr">
              <a:spcBef>
                <a:spcPts val="0"/>
              </a:spcBef>
              <a:buNone/>
            </a:pPr>
            <a:endParaRPr lang="en-US" dirty="0" smtClean="0"/>
          </a:p>
          <a:p>
            <a:pPr lvl="0" algn="ctr">
              <a:spcBef>
                <a:spcPts val="0"/>
              </a:spcBef>
              <a:buNone/>
            </a:pPr>
            <a:r>
              <a:rPr lang="en-US" dirty="0" smtClean="0"/>
              <a:t>2. Predict how many cannonballs were used to build the figure in the picture?</a:t>
            </a:r>
            <a:endParaRPr lang="en" dirty="0"/>
          </a:p>
        </p:txBody>
      </p:sp>
      <p:sp>
        <p:nvSpPr>
          <p:cNvPr id="6" name="Rectangle 5"/>
          <p:cNvSpPr/>
          <p:nvPr/>
        </p:nvSpPr>
        <p:spPr>
          <a:xfrm>
            <a:off x="4876800" y="0"/>
            <a:ext cx="3352800" cy="51435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a:spcBef>
                <a:spcPts val="0"/>
              </a:spcBef>
              <a:buNone/>
            </a:pPr>
            <a:r>
              <a:rPr lang="en" dirty="0" smtClean="0"/>
              <a:t>Step 1</a:t>
            </a:r>
            <a:endParaRPr lang="en" dirty="0"/>
          </a:p>
        </p:txBody>
      </p:sp>
      <p:sp>
        <p:nvSpPr>
          <p:cNvPr id="152" name="Shape 152"/>
          <p:cNvSpPr txBox="1">
            <a:spLocks noGrp="1"/>
          </p:cNvSpPr>
          <p:nvPr>
            <p:ph type="body" idx="1"/>
          </p:nvPr>
        </p:nvSpPr>
        <p:spPr>
          <a:xfrm>
            <a:off x="457200" y="1406944"/>
            <a:ext cx="5301300" cy="3161400"/>
          </a:xfrm>
          <a:prstGeom prst="rect">
            <a:avLst/>
          </a:prstGeom>
        </p:spPr>
        <p:txBody>
          <a:bodyPr lIns="91425" tIns="91425" rIns="91425" bIns="91425" anchor="t" anchorCtr="0">
            <a:noAutofit/>
          </a:bodyPr>
          <a:lstStyle/>
          <a:p>
            <a:pPr lvl="0">
              <a:spcBef>
                <a:spcPts val="0"/>
              </a:spcBef>
              <a:buNone/>
            </a:pPr>
            <a:r>
              <a:rPr lang="en" dirty="0" smtClean="0"/>
              <a:t>Build your pyramid. Place all your pink on the bottom, and then place your yellow starbursts on top of the pink. Next place your orange starburst on the top to finish off our pyramid.</a:t>
            </a:r>
            <a:endParaRPr lang="en" dirty="0"/>
          </a:p>
        </p:txBody>
      </p:sp>
      <p:sp>
        <p:nvSpPr>
          <p:cNvPr id="153" name="Shape 153"/>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7</a:t>
            </a:fld>
            <a:endParaRPr lang="en"/>
          </a:p>
        </p:txBody>
      </p:sp>
      <p:pic>
        <p:nvPicPr>
          <p:cNvPr id="5" name="Picture 4" descr="2.jpg"/>
          <p:cNvPicPr>
            <a:picLocks noChangeAspect="1"/>
          </p:cNvPicPr>
          <p:nvPr/>
        </p:nvPicPr>
        <p:blipFill>
          <a:blip r:embed="rId3">
            <a:lum contrast="10000"/>
          </a:blip>
          <a:srcRect l="2592" t="12964" r="-41" b="30741"/>
          <a:stretch>
            <a:fillRect/>
          </a:stretch>
        </p:blipFill>
        <p:spPr>
          <a:xfrm rot="16200000">
            <a:off x="7188868" y="1581151"/>
            <a:ext cx="1929064"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a:stretch>
        </a:blip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idx="4294967295"/>
          </p:nvPr>
        </p:nvSpPr>
        <p:spPr>
          <a:xfrm>
            <a:off x="152400" y="133350"/>
            <a:ext cx="4754100" cy="1380000"/>
          </a:xfrm>
          <a:prstGeom prst="rect">
            <a:avLst/>
          </a:prstGeom>
        </p:spPr>
        <p:txBody>
          <a:bodyPr lIns="91425" tIns="91425" rIns="91425" bIns="91425" anchor="t" anchorCtr="0">
            <a:noAutofit/>
          </a:bodyPr>
          <a:lstStyle/>
          <a:p>
            <a:pPr lvl="0" rtl="0">
              <a:spcBef>
                <a:spcPts val="0"/>
              </a:spcBef>
              <a:buNone/>
            </a:pPr>
            <a:r>
              <a:rPr lang="en" sz="1800" dirty="0" smtClean="0">
                <a:solidFill>
                  <a:schemeClr val="tx1"/>
                </a:solidFill>
              </a:rPr>
              <a:t>Discover the relationship: </a:t>
            </a:r>
            <a:r>
              <a:rPr lang="en" sz="1800" dirty="0" smtClean="0">
                <a:solidFill>
                  <a:schemeClr val="tx1"/>
                </a:solidFill>
              </a:rPr>
              <a:t/>
            </a:r>
            <a:br>
              <a:rPr lang="en" sz="1800" dirty="0" smtClean="0">
                <a:solidFill>
                  <a:schemeClr val="tx1"/>
                </a:solidFill>
              </a:rPr>
            </a:br>
            <a:r>
              <a:rPr lang="en" sz="1800" dirty="0" smtClean="0">
                <a:solidFill>
                  <a:schemeClr val="tx1"/>
                </a:solidFill>
              </a:rPr>
              <a:t>ROWS</a:t>
            </a:r>
            <a:endParaRPr lang="en" sz="1800" dirty="0">
              <a:solidFill>
                <a:schemeClr val="tx1"/>
              </a:solidFill>
            </a:endParaRPr>
          </a:p>
        </p:txBody>
      </p:sp>
      <p:sp>
        <p:nvSpPr>
          <p:cNvPr id="207" name="Shape 207"/>
          <p:cNvSpPr txBox="1">
            <a:spLocks noGrp="1"/>
          </p:cNvSpPr>
          <p:nvPr>
            <p:ph type="sldNum" idx="12"/>
          </p:nvPr>
        </p:nvSpPr>
        <p:spPr>
          <a:xfrm>
            <a:off x="7565808"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8</a:t>
            </a:fld>
            <a:endParaRPr lang="en"/>
          </a:p>
        </p:txBody>
      </p:sp>
      <p:sp>
        <p:nvSpPr>
          <p:cNvPr id="4" name="Rectangle 3"/>
          <p:cNvSpPr/>
          <p:nvPr/>
        </p:nvSpPr>
        <p:spPr>
          <a:xfrm>
            <a:off x="5638800" y="2800350"/>
            <a:ext cx="2514600" cy="1077218"/>
          </a:xfrm>
          <a:prstGeom prst="rect">
            <a:avLst/>
          </a:prstGeom>
        </p:spPr>
        <p:txBody>
          <a:bodyPr wrap="square">
            <a:spAutoFit/>
          </a:bodyPr>
          <a:lstStyle/>
          <a:p>
            <a:pPr lvl="0"/>
            <a:r>
              <a:rPr lang="en" sz="1600" b="1" dirty="0" smtClean="0"/>
              <a:t>STEP 2</a:t>
            </a:r>
          </a:p>
          <a:p>
            <a:pPr lvl="0"/>
            <a:r>
              <a:rPr lang="en" sz="1600" dirty="0" smtClean="0"/>
              <a:t>Examine the starburst in each row. What is the pattern that you notice?</a:t>
            </a:r>
            <a:endParaRPr lang="en"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563299"/>
            <a:ext cx="5301300" cy="727800"/>
          </a:xfrm>
          <a:prstGeom prst="rect">
            <a:avLst/>
          </a:prstGeom>
        </p:spPr>
        <p:txBody>
          <a:bodyPr lIns="91425" tIns="91425" rIns="91425" bIns="91425" anchor="b" anchorCtr="0">
            <a:noAutofit/>
          </a:bodyPr>
          <a:lstStyle/>
          <a:p>
            <a:pPr lvl="0" algn="ctr" rtl="0">
              <a:spcBef>
                <a:spcPts val="0"/>
              </a:spcBef>
              <a:buNone/>
            </a:pPr>
            <a:r>
              <a:rPr lang="en" dirty="0" smtClean="0"/>
              <a:t>Square Pyramid Data</a:t>
            </a:r>
            <a:endParaRPr lang="en" dirty="0"/>
          </a:p>
        </p:txBody>
      </p:sp>
      <p:graphicFrame>
        <p:nvGraphicFramePr>
          <p:cNvPr id="227" name="Shape 227"/>
          <p:cNvGraphicFramePr/>
          <p:nvPr/>
        </p:nvGraphicFramePr>
        <p:xfrm>
          <a:off x="1447800" y="1352550"/>
          <a:ext cx="3168825" cy="3509000"/>
        </p:xfrm>
        <a:graphic>
          <a:graphicData uri="http://schemas.openxmlformats.org/drawingml/2006/table">
            <a:tbl>
              <a:tblPr>
                <a:noFill/>
                <a:tableStyleId>{84D2713A-CABC-447D-9281-2EBB90238060}</a:tableStyleId>
              </a:tblPr>
              <a:tblGrid>
                <a:gridCol w="1056275"/>
                <a:gridCol w="1056275"/>
                <a:gridCol w="1056275"/>
              </a:tblGrid>
              <a:tr h="701800">
                <a:tc>
                  <a:txBody>
                    <a:bodyPr/>
                    <a:lstStyle/>
                    <a:p>
                      <a:pPr lvl="0">
                        <a:spcBef>
                          <a:spcPts val="0"/>
                        </a:spcBef>
                        <a:buNone/>
                      </a:pPr>
                      <a:endParaRPr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Sequence of the Rows</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sz="1100" dirty="0" smtClean="0">
                          <a:solidFill>
                            <a:srgbClr val="162D5A"/>
                          </a:solidFill>
                          <a:latin typeface="Pontano Sans"/>
                          <a:ea typeface="Pontano Sans"/>
                          <a:cs typeface="Pontano Sans"/>
                          <a:sym typeface="Pontano Sans"/>
                        </a:rPr>
                        <a:t>Series</a:t>
                      </a:r>
                      <a:r>
                        <a:rPr lang="en" sz="1100" baseline="0" dirty="0" smtClean="0">
                          <a:solidFill>
                            <a:srgbClr val="162D5A"/>
                          </a:solidFill>
                          <a:latin typeface="Pontano Sans"/>
                          <a:ea typeface="Pontano Sans"/>
                          <a:cs typeface="Pontano Sans"/>
                          <a:sym typeface="Pontano Sans"/>
                        </a:rPr>
                        <a:t> of the Square Pyramid</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a:t>
                      </a:r>
                      <a:r>
                        <a:rPr lang="en" sz="1100" baseline="0" dirty="0" smtClean="0">
                          <a:solidFill>
                            <a:srgbClr val="162D5A"/>
                          </a:solidFill>
                          <a:latin typeface="Pontano Sans"/>
                          <a:ea typeface="Pontano Sans"/>
                          <a:cs typeface="Pontano Sans"/>
                          <a:sym typeface="Pontano Sans"/>
                        </a:rPr>
                        <a:t> 1</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1</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r h="701800">
                <a:tc>
                  <a:txBody>
                    <a:bodyPr/>
                    <a:lstStyle/>
                    <a:p>
                      <a:pPr lvl="0" algn="r">
                        <a:spcBef>
                          <a:spcPts val="0"/>
                        </a:spcBef>
                        <a:buNone/>
                      </a:pPr>
                      <a:r>
                        <a:rPr lang="en" sz="1100" dirty="0" smtClean="0">
                          <a:solidFill>
                            <a:srgbClr val="162D5A"/>
                          </a:solidFill>
                          <a:latin typeface="Pontano Sans"/>
                          <a:ea typeface="Pontano Sans"/>
                          <a:cs typeface="Pontano Sans"/>
                          <a:sym typeface="Pontano Sans"/>
                        </a:rPr>
                        <a:t>Figure 2</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r>
                        <a:rPr lang="en" b="1" dirty="0" smtClean="0">
                          <a:solidFill>
                            <a:srgbClr val="162D5A"/>
                          </a:solidFill>
                          <a:latin typeface="Pontano Sans"/>
                          <a:ea typeface="Pontano Sans"/>
                          <a:cs typeface="Pontano Sans"/>
                          <a:sym typeface="Pontano Sans"/>
                        </a:rPr>
                        <a:t>4</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c>
                  <a:txBody>
                    <a:bodyPr/>
                    <a:lstStyle/>
                    <a:p>
                      <a:pPr lvl="0" algn="ctr">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3</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a:solidFill>
                            <a:srgbClr val="162D5A"/>
                          </a:solidFill>
                          <a:latin typeface="Pontano Sans"/>
                          <a:ea typeface="Pontano Sans"/>
                          <a:cs typeface="Pontano Sans"/>
                          <a:sym typeface="Pontano Sans"/>
                        </a:rPr>
                        <a:t>9</a:t>
                      </a: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lgn="ctr">
                      <a:solidFill>
                        <a:srgbClr val="33CCFF"/>
                      </a:solidFill>
                      <a:prstDash val="solid"/>
                      <a:round/>
                      <a:headEnd type="none" w="med" len="med"/>
                      <a:tailEnd type="none" w="med" len="med"/>
                    </a:lnB>
                    <a:solidFill>
                      <a:srgbClr val="F3F3F3"/>
                    </a:solidFill>
                  </a:tcPr>
                </a:tc>
              </a:tr>
              <a:tr h="701800">
                <a:tc>
                  <a:txBody>
                    <a:bodyPr/>
                    <a:lstStyle/>
                    <a:p>
                      <a:pPr lvl="0" algn="r" rtl="0">
                        <a:spcBef>
                          <a:spcPts val="0"/>
                        </a:spcBef>
                        <a:buNone/>
                      </a:pPr>
                      <a:r>
                        <a:rPr lang="en" sz="1100" dirty="0" smtClean="0">
                          <a:solidFill>
                            <a:srgbClr val="162D5A"/>
                          </a:solidFill>
                          <a:latin typeface="Pontano Sans"/>
                          <a:ea typeface="Pontano Sans"/>
                          <a:cs typeface="Pontano Sans"/>
                          <a:sym typeface="Pontano Sans"/>
                        </a:rPr>
                        <a:t>Figure n</a:t>
                      </a:r>
                      <a:endParaRPr lang="en" sz="1100" dirty="0">
                        <a:solidFill>
                          <a:srgbClr val="162D5A"/>
                        </a:solidFill>
                        <a:latin typeface="Pontano Sans"/>
                        <a:ea typeface="Pontano Sans"/>
                        <a:cs typeface="Pontano Sans"/>
                        <a:sym typeface="Pontano Sans"/>
                      </a:endParaRPr>
                    </a:p>
                  </a:txBody>
                  <a:tcPr marL="91425" marR="91425" marT="68575" marB="68575" anchor="ctr">
                    <a:lnL w="19050" cap="flat" cmpd="sng">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r>
                        <a:rPr lang="en" b="1" dirty="0" smtClean="0">
                          <a:solidFill>
                            <a:srgbClr val="162D5A"/>
                          </a:solidFill>
                          <a:latin typeface="Pontano Sans"/>
                          <a:ea typeface="Pontano Sans"/>
                          <a:cs typeface="Pontano Sans"/>
                          <a:sym typeface="Pontano Sans"/>
                        </a:rPr>
                        <a:t>??</a:t>
                      </a: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lgn="ctr">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c>
                  <a:txBody>
                    <a:bodyPr/>
                    <a:lstStyle/>
                    <a:p>
                      <a:pPr lvl="0" algn="ctr" rtl="0">
                        <a:spcBef>
                          <a:spcPts val="0"/>
                        </a:spcBef>
                        <a:buNone/>
                      </a:pPr>
                      <a:endParaRPr lang="en" b="1" dirty="0">
                        <a:solidFill>
                          <a:srgbClr val="162D5A"/>
                        </a:solidFill>
                        <a:latin typeface="Pontano Sans"/>
                        <a:ea typeface="Pontano Sans"/>
                        <a:cs typeface="Pontano Sans"/>
                        <a:sym typeface="Pontano Sans"/>
                      </a:endParaRPr>
                    </a:p>
                  </a:txBody>
                  <a:tcPr marL="91425" marR="91425" marT="68575" marB="68575" anchor="ctr">
                    <a:lnL w="19050" cap="flat" cmpd="sng" algn="ctr">
                      <a:solidFill>
                        <a:srgbClr val="33CCFF"/>
                      </a:solidFill>
                      <a:prstDash val="solid"/>
                      <a:round/>
                      <a:headEnd type="none" w="med" len="med"/>
                      <a:tailEnd type="none" w="med" len="med"/>
                    </a:lnL>
                    <a:lnR w="19050" cap="flat" cmpd="sng">
                      <a:solidFill>
                        <a:srgbClr val="33CCFF"/>
                      </a:solidFill>
                      <a:prstDash val="solid"/>
                      <a:round/>
                      <a:headEnd type="none" w="med" len="med"/>
                      <a:tailEnd type="none" w="med" len="med"/>
                    </a:lnR>
                    <a:lnT w="19050" cap="flat" cmpd="sng">
                      <a:solidFill>
                        <a:srgbClr val="33CCFF"/>
                      </a:solidFill>
                      <a:prstDash val="solid"/>
                      <a:round/>
                      <a:headEnd type="none" w="med" len="med"/>
                      <a:tailEnd type="none" w="med" len="med"/>
                    </a:lnT>
                    <a:lnB w="19050" cap="flat" cmpd="sng">
                      <a:solidFill>
                        <a:srgbClr val="33CCFF"/>
                      </a:solidFill>
                      <a:prstDash val="solid"/>
                      <a:round/>
                      <a:headEnd type="none" w="med" len="med"/>
                      <a:tailEnd type="none" w="med" len="med"/>
                    </a:lnB>
                    <a:solidFill>
                      <a:srgbClr val="F3F3F3"/>
                    </a:solidFill>
                  </a:tcPr>
                </a:tc>
              </a:tr>
            </a:tbl>
          </a:graphicData>
        </a:graphic>
      </p:graphicFrame>
      <p:sp>
        <p:nvSpPr>
          <p:cNvPr id="228" name="Shape 228"/>
          <p:cNvSpPr txBox="1">
            <a:spLocks noGrp="1"/>
          </p:cNvSpPr>
          <p:nvPr>
            <p:ph type="sldNum" idx="12"/>
          </p:nvPr>
        </p:nvSpPr>
        <p:spPr>
          <a:xfrm>
            <a:off x="56062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9</a:t>
            </a:fld>
            <a:endParaRPr lang="en"/>
          </a:p>
        </p:txBody>
      </p:sp>
      <p:pic>
        <p:nvPicPr>
          <p:cNvPr id="6" name="Picture 5" descr="2.jpg"/>
          <p:cNvPicPr>
            <a:picLocks noChangeAspect="1"/>
          </p:cNvPicPr>
          <p:nvPr/>
        </p:nvPicPr>
        <p:blipFill>
          <a:blip r:embed="rId3">
            <a:lum contrast="10000"/>
          </a:blip>
          <a:srcRect l="2592" t="12964" r="-41" b="30741"/>
          <a:stretch>
            <a:fillRect/>
          </a:stretch>
        </p:blipFill>
        <p:spPr>
          <a:xfrm rot="16200000">
            <a:off x="7188868" y="1581151"/>
            <a:ext cx="1929064" cy="1981200"/>
          </a:xfrm>
          <a:prstGeom prst="rect">
            <a:avLst/>
          </a:prstGeom>
          <a:ln>
            <a:noFill/>
          </a:ln>
          <a:effectLst>
            <a:softEdge rad="112500"/>
          </a:effectLst>
        </p:spPr>
      </p:pic>
      <p:sp>
        <p:nvSpPr>
          <p:cNvPr id="7" name="Shape 351"/>
          <p:cNvSpPr txBox="1"/>
          <p:nvPr/>
        </p:nvSpPr>
        <p:spPr>
          <a:xfrm>
            <a:off x="7239000" y="964875"/>
            <a:ext cx="1905000" cy="3756000"/>
          </a:xfrm>
          <a:prstGeom prst="rect">
            <a:avLst/>
          </a:prstGeom>
          <a:noFill/>
          <a:ln>
            <a:noFill/>
          </a:ln>
        </p:spPr>
        <p:txBody>
          <a:bodyPr lIns="91425" tIns="91425" rIns="91425" bIns="91425" anchor="b" anchorCtr="0">
            <a:noAutofit/>
          </a:bodyPr>
          <a:lstStyle/>
          <a:p>
            <a:pPr lvl="0" rtl="0">
              <a:spcBef>
                <a:spcPts val="0"/>
              </a:spcBef>
              <a:buClr>
                <a:schemeClr val="dk1"/>
              </a:buClr>
              <a:buSzPct val="110000"/>
              <a:buFont typeface="Arial"/>
              <a:buNone/>
            </a:pPr>
            <a:r>
              <a:rPr lang="en" dirty="0" smtClean="0">
                <a:solidFill>
                  <a:srgbClr val="33CCFF"/>
                </a:solidFill>
                <a:latin typeface="Pontano Sans"/>
                <a:ea typeface="Pontano Sans"/>
                <a:cs typeface="Pontano Sans"/>
                <a:sym typeface="Pontano Sans"/>
              </a:rPr>
              <a:t>Try to formulate a general equation to represent the pattern you found.</a:t>
            </a:r>
            <a:endParaRPr lang="en" dirty="0">
              <a:solidFill>
                <a:srgbClr val="33CCFF"/>
              </a:solidFill>
              <a:latin typeface="Pontano Sans"/>
              <a:ea typeface="Pontano Sans"/>
              <a:cs typeface="Pontano Sans"/>
              <a:sym typeface="Pontano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705</Words>
  <Application>Microsoft Office PowerPoint</Application>
  <PresentationFormat>On-screen Show (16:9)</PresentationFormat>
  <Paragraphs>159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Droid Serif</vt:lpstr>
      <vt:lpstr>Pontano Sans</vt:lpstr>
      <vt:lpstr>Nestor template</vt:lpstr>
      <vt:lpstr>Hands-On Activity:  Exploring Arithmetic Sequences and Series</vt:lpstr>
      <vt:lpstr>Goals and Objectives</vt:lpstr>
      <vt:lpstr>Standards</vt:lpstr>
      <vt:lpstr>Materials/ Assignment</vt:lpstr>
      <vt:lpstr>Terms to know</vt:lpstr>
      <vt:lpstr>Slide 6</vt:lpstr>
      <vt:lpstr>Step 1</vt:lpstr>
      <vt:lpstr>Discover the relationship:  ROWS</vt:lpstr>
      <vt:lpstr>Square Pyramid Data</vt:lpstr>
      <vt:lpstr>Discover the relationship: SQUARE PYRAMIDALS</vt:lpstr>
      <vt:lpstr>Square Pyramid Data</vt:lpstr>
      <vt:lpstr>Square Pyramid Data</vt:lpstr>
      <vt:lpstr>Slide 13</vt:lpstr>
      <vt:lpstr>Practice:</vt:lpstr>
      <vt:lpstr>Practice:</vt:lpstr>
      <vt:lpstr>Reflection</vt:lpstr>
      <vt:lpstr>Resources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Melissa Medici</dc:creator>
  <cp:lastModifiedBy>Melissa Medici</cp:lastModifiedBy>
  <cp:revision>59</cp:revision>
  <dcterms:modified xsi:type="dcterms:W3CDTF">2017-05-02T10:21:24Z</dcterms:modified>
</cp:coreProperties>
</file>